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12" r:id="rId1"/>
    <p:sldMasterId id="2147483924" r:id="rId2"/>
  </p:sldMasterIdLst>
  <p:notesMasterIdLst>
    <p:notesMasterId r:id="rId28"/>
  </p:notesMasterIdLst>
  <p:handoutMasterIdLst>
    <p:handoutMasterId r:id="rId29"/>
  </p:handoutMasterIdLst>
  <p:sldIdLst>
    <p:sldId id="306" r:id="rId3"/>
    <p:sldId id="340" r:id="rId4"/>
    <p:sldId id="304" r:id="rId5"/>
    <p:sldId id="339" r:id="rId6"/>
    <p:sldId id="308" r:id="rId7"/>
    <p:sldId id="307" r:id="rId8"/>
    <p:sldId id="328" r:id="rId9"/>
    <p:sldId id="309" r:id="rId10"/>
    <p:sldId id="343" r:id="rId11"/>
    <p:sldId id="342" r:id="rId12"/>
    <p:sldId id="341" r:id="rId13"/>
    <p:sldId id="344" r:id="rId14"/>
    <p:sldId id="345" r:id="rId15"/>
    <p:sldId id="346" r:id="rId16"/>
    <p:sldId id="350" r:id="rId17"/>
    <p:sldId id="348" r:id="rId18"/>
    <p:sldId id="349" r:id="rId19"/>
    <p:sldId id="310" r:id="rId20"/>
    <p:sldId id="317" r:id="rId21"/>
    <p:sldId id="311" r:id="rId22"/>
    <p:sldId id="329" r:id="rId23"/>
    <p:sldId id="330" r:id="rId24"/>
    <p:sldId id="351" r:id="rId25"/>
    <p:sldId id="337" r:id="rId26"/>
    <p:sldId id="338" r:id="rId27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F2D2"/>
    <a:srgbClr val="00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86628" autoAdjust="0"/>
  </p:normalViewPr>
  <p:slideViewPr>
    <p:cSldViewPr>
      <p:cViewPr varScale="1">
        <p:scale>
          <a:sx n="61" d="100"/>
          <a:sy n="61" d="100"/>
        </p:scale>
        <p:origin x="-55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3288" y="-82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4768" cy="496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334" y="1"/>
            <a:ext cx="2944767" cy="496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110"/>
            <a:ext cx="2944768" cy="496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334" y="9430110"/>
            <a:ext cx="2944767" cy="496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pPr>
              <a:defRPr/>
            </a:pPr>
            <a:fld id="{3206AA2D-8579-42FA-A18F-1B8E23896F9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1770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4768" cy="496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334" y="1"/>
            <a:ext cx="2944767" cy="496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4112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925" y="4716678"/>
            <a:ext cx="5437825" cy="4466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110"/>
            <a:ext cx="2944768" cy="496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334" y="9430110"/>
            <a:ext cx="2944767" cy="496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pPr>
              <a:defRPr/>
            </a:pPr>
            <a:fld id="{E0387CB1-5F53-41CB-B586-5A0C14654FC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13496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buClr>
                <a:srgbClr val="800080"/>
              </a:buClr>
            </a:pPr>
            <a:fld id="{711134D1-4C85-4EA8-9C2D-AD8B6AEFEF38}" type="slidenum">
              <a:rPr lang="en-GB"/>
              <a:pPr>
                <a:buClr>
                  <a:srgbClr val="800080"/>
                </a:buClr>
              </a:pPr>
              <a:t>1</a:t>
            </a:fld>
            <a:endParaRPr lang="en-GB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EF2D28E-654A-4719-BBC5-8DA6F6C5DB60}" type="slidenum">
              <a:rPr lang="en-GB" altLang="en-US" i="0" smtClean="0"/>
              <a:pPr eaLnBrk="1" hangingPunct="1"/>
              <a:t>13</a:t>
            </a:fld>
            <a:endParaRPr lang="en-GB" altLang="en-US" i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EF2D28E-654A-4719-BBC5-8DA6F6C5DB60}" type="slidenum">
              <a:rPr lang="en-GB" altLang="en-US" i="0" smtClean="0"/>
              <a:pPr eaLnBrk="1" hangingPunct="1"/>
              <a:t>14</a:t>
            </a:fld>
            <a:endParaRPr lang="en-GB" altLang="en-US" i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EF2D28E-654A-4719-BBC5-8DA6F6C5DB60}" type="slidenum">
              <a:rPr lang="en-GB" altLang="en-US" i="0" smtClean="0"/>
              <a:pPr eaLnBrk="1" hangingPunct="1"/>
              <a:t>16</a:t>
            </a:fld>
            <a:endParaRPr lang="en-GB" altLang="en-US" i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None/>
            </a:pPr>
            <a:endParaRPr lang="es-MX" dirty="0" smtClean="0"/>
          </a:p>
          <a:p>
            <a:pPr eaLnBrk="1" hangingPunct="1"/>
            <a:endParaRPr lang="en-US" altLang="en-US" dirty="0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EF2D28E-654A-4719-BBC5-8DA6F6C5DB60}" type="slidenum">
              <a:rPr lang="en-GB" altLang="en-US" i="0" smtClean="0"/>
              <a:pPr eaLnBrk="1" hangingPunct="1"/>
              <a:t>17</a:t>
            </a:fld>
            <a:endParaRPr lang="en-GB" altLang="en-US" i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EF2D28E-654A-4719-BBC5-8DA6F6C5DB60}" type="slidenum">
              <a:rPr lang="en-GB" altLang="en-US" i="0" smtClean="0"/>
              <a:pPr eaLnBrk="1" hangingPunct="1"/>
              <a:t>18</a:t>
            </a:fld>
            <a:endParaRPr lang="en-GB" altLang="en-US" i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EF2D28E-654A-4719-BBC5-8DA6F6C5DB60}" type="slidenum">
              <a:rPr lang="en-GB" altLang="en-US" i="0" smtClean="0"/>
              <a:pPr eaLnBrk="1" hangingPunct="1"/>
              <a:t>19</a:t>
            </a:fld>
            <a:endParaRPr lang="en-GB" altLang="en-US" i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The majority of you have found that the </a:t>
            </a:r>
            <a:r>
              <a:rPr lang="en-GB" dirty="0" err="1" smtClean="0"/>
              <a:t>Youtube</a:t>
            </a:r>
            <a:r>
              <a:rPr lang="en-GB" dirty="0" smtClean="0"/>
              <a:t> videos con el </a:t>
            </a:r>
            <a:r>
              <a:rPr lang="en-GB" dirty="0" err="1" smtClean="0"/>
              <a:t>Señor</a:t>
            </a:r>
            <a:r>
              <a:rPr lang="en-GB" dirty="0" smtClean="0"/>
              <a:t> Jordan were useful not only in class but for revision afterwards as you were able to pause them and study at your own pace. </a:t>
            </a:r>
          </a:p>
          <a:p>
            <a:pPr eaLnBrk="1" hangingPunct="1"/>
            <a:endParaRPr lang="en-US" altLang="en-US" dirty="0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EF2D28E-654A-4719-BBC5-8DA6F6C5DB60}" type="slidenum">
              <a:rPr lang="en-GB" altLang="en-US" i="0" smtClean="0"/>
              <a:pPr eaLnBrk="1" hangingPunct="1"/>
              <a:t>20</a:t>
            </a:fld>
            <a:endParaRPr lang="en-GB" altLang="en-US" i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EF2D28E-654A-4719-BBC5-8DA6F6C5DB60}" type="slidenum">
              <a:rPr lang="en-GB" altLang="en-US" i="0" smtClean="0"/>
              <a:pPr eaLnBrk="1" hangingPunct="1"/>
              <a:t>22</a:t>
            </a:fld>
            <a:endParaRPr lang="en-GB" altLang="en-US" i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EF2D28E-654A-4719-BBC5-8DA6F6C5DB60}" type="slidenum">
              <a:rPr lang="en-GB" altLang="en-US" i="0" smtClean="0"/>
              <a:pPr eaLnBrk="1" hangingPunct="1"/>
              <a:t>24</a:t>
            </a:fld>
            <a:endParaRPr lang="en-GB" altLang="en-US" i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EF2D28E-654A-4719-BBC5-8DA6F6C5DB60}" type="slidenum">
              <a:rPr lang="en-GB" altLang="en-US" i="0" smtClean="0"/>
              <a:pPr eaLnBrk="1" hangingPunct="1"/>
              <a:t>25</a:t>
            </a:fld>
            <a:endParaRPr lang="en-GB" altLang="en-US" i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387CB1-5F53-41CB-B586-5A0C14654FC5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EF2D28E-654A-4719-BBC5-8DA6F6C5DB60}" type="slidenum">
              <a:rPr lang="en-GB" altLang="en-US" i="0" smtClean="0"/>
              <a:pPr eaLnBrk="1" hangingPunct="1"/>
              <a:t>3</a:t>
            </a:fld>
            <a:endParaRPr lang="en-GB" altLang="en-US" i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387CB1-5F53-41CB-B586-5A0C14654FC5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3199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EF2D28E-654A-4719-BBC5-8DA6F6C5DB60}" type="slidenum">
              <a:rPr lang="en-GB" altLang="en-US" i="0" smtClean="0"/>
              <a:pPr eaLnBrk="1" hangingPunct="1"/>
              <a:t>5</a:t>
            </a:fld>
            <a:endParaRPr lang="en-GB" altLang="en-US" i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EF2D28E-654A-4719-BBC5-8DA6F6C5DB60}" type="slidenum">
              <a:rPr lang="en-GB" altLang="en-US" i="0" smtClean="0"/>
              <a:pPr eaLnBrk="1" hangingPunct="1"/>
              <a:t>6</a:t>
            </a:fld>
            <a:endParaRPr lang="en-GB" altLang="en-US" i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s-MX" dirty="0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EF2D28E-654A-4719-BBC5-8DA6F6C5DB60}" type="slidenum">
              <a:rPr lang="en-GB" altLang="en-US" i="0" smtClean="0"/>
              <a:pPr eaLnBrk="1" hangingPunct="1"/>
              <a:t>8</a:t>
            </a:fld>
            <a:endParaRPr lang="en-GB" altLang="en-US" i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EF2D28E-654A-4719-BBC5-8DA6F6C5DB60}" type="slidenum">
              <a:rPr lang="en-GB" altLang="en-US" i="0" smtClean="0"/>
              <a:pPr eaLnBrk="1" hangingPunct="1"/>
              <a:t>9</a:t>
            </a:fld>
            <a:endParaRPr lang="en-GB" altLang="en-US" i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EF2D28E-654A-4719-BBC5-8DA6F6C5DB60}" type="slidenum">
              <a:rPr lang="en-GB" altLang="en-US" i="0" smtClean="0"/>
              <a:pPr eaLnBrk="1" hangingPunct="1"/>
              <a:t>10</a:t>
            </a:fld>
            <a:endParaRPr lang="en-GB" altLang="en-US" i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12DBB-ACAF-44B8-92B0-11D2D81277B3}" type="datetime1">
              <a:rPr lang="en-US" smtClean="0"/>
              <a:pPr/>
              <a:t>7/11/2014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 smtClean="0"/>
              <a:t>1</a:t>
            </a:r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8964" y="-27384"/>
            <a:ext cx="10549596" cy="576064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F2355-FE8C-4319-AEAA-177477E9C050}" type="datetime1">
              <a:rPr lang="en-US" smtClean="0"/>
              <a:pPr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DEA13FD-3395-4121-B0FC-EF24557740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50B90-DDF2-42F6-8146-5C5C20AAC0FD}" type="datetime1">
              <a:rPr lang="en-US" smtClean="0"/>
              <a:pPr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1B32C-1375-4E76-97F0-223596A6429F}" type="datetime2">
              <a:rPr lang="en-GB" smtClean="0">
                <a:solidFill>
                  <a:srgbClr val="FFFFFF"/>
                </a:solidFill>
              </a:rPr>
              <a:pPr/>
              <a:t>Friday, 11 July 2014</a:t>
            </a:fld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>
                <a:solidFill>
                  <a:srgbClr val="FFFFFF"/>
                </a:solidFill>
              </a:rPr>
              <a:t>Department of Language and Linguistic Science</a:t>
            </a:r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91ADBD3-C235-4F47-B1BA-4BDC9041774B}" type="slidenum">
              <a:rPr lang="en-GB" smtClean="0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Rectangle 89"/>
          <p:cNvSpPr>
            <a:spLocks noChangeArrowheads="1"/>
          </p:cNvSpPr>
          <p:nvPr userDrawn="1"/>
        </p:nvSpPr>
        <p:spPr bwMode="auto">
          <a:xfrm>
            <a:off x="0" y="6092825"/>
            <a:ext cx="9144000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20000"/>
              </a:spcBef>
              <a:buClr>
                <a:srgbClr val="009999"/>
              </a:buClr>
              <a:buSzPct val="65000"/>
              <a:buFont typeface="Wingdings" pitchFamily="2" charset="2"/>
              <a:buChar char="n"/>
            </a:pPr>
            <a:endParaRPr lang="en-GB" sz="2000" i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9DF29-7B10-42AC-8811-73571C72CC30}" type="datetime2">
              <a:rPr lang="en-GB" smtClean="0">
                <a:solidFill>
                  <a:srgbClr val="FFFFFF"/>
                </a:solidFill>
              </a:rPr>
              <a:pPr/>
              <a:t>Friday, 11 July 2014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9815CD1-AA4C-4C15-A547-0DD2D87EB6B4}" type="slidenum">
              <a:rPr lang="en-GB" smtClean="0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CF18C-C52F-4F90-8547-2DC2184ACF6C}" type="datetime2">
              <a:rPr lang="en-GB" smtClean="0">
                <a:solidFill>
                  <a:srgbClr val="FFFFFF"/>
                </a:solidFill>
              </a:rPr>
              <a:pPr/>
              <a:t>Friday, 11 July 2014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02C0900-ED18-4E54-B13A-4396718D10BA}" type="slidenum">
              <a:rPr lang="en-GB" smtClean="0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C063002-924B-4B94-9E2B-3143B0C5C6EA}" type="datetime2">
              <a:rPr lang="en-GB" smtClean="0">
                <a:solidFill>
                  <a:srgbClr val="FFFFFF"/>
                </a:solidFill>
              </a:rPr>
              <a:pPr/>
              <a:t>Friday, 11 July 2014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EE466-7874-4B6A-8DCC-F2C54B4E10CA}" type="slidenum">
              <a:rPr lang="en-GB" smtClean="0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F6640-EF38-4F21-BA33-41338A614845}" type="datetime2">
              <a:rPr lang="en-GB" smtClean="0">
                <a:solidFill>
                  <a:srgbClr val="FFFFFF"/>
                </a:solidFill>
              </a:rPr>
              <a:pPr/>
              <a:t>Friday, 11 July 2014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D5B4F74-6792-49A7-B7E7-689374D24F74}" type="slidenum">
              <a:rPr lang="en-GB" smtClean="0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AF45F-1A22-4B9F-8002-B8F96F50F33D}" type="datetime2">
              <a:rPr lang="en-GB" smtClean="0">
                <a:solidFill>
                  <a:srgbClr val="FFFFFF"/>
                </a:solidFill>
              </a:rPr>
              <a:pPr/>
              <a:t>Friday, 11 July 2014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BB7097C-0EA0-4C0F-8383-97D51848A3DA}" type="slidenum">
              <a:rPr lang="en-GB" smtClean="0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EEF93-2A09-4BB5-AD57-873C66B6BE2A}" type="datetime2">
              <a:rPr lang="en-GB" smtClean="0">
                <a:solidFill>
                  <a:srgbClr val="FFFFFF"/>
                </a:solidFill>
              </a:rPr>
              <a:pPr/>
              <a:t>Friday, 11 July 2014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66D113-0496-40B9-BBD4-428D60854941}" type="slidenum">
              <a:rPr lang="en-GB" smtClean="0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3A6C5F4-6507-4C9E-9458-59D027812D13}" type="slidenum">
              <a:rPr lang="en-GB" smtClean="0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BC8AA-1B6D-4745-A099-D97CB38EE4DD}" type="datetime2">
              <a:rPr lang="en-GB" smtClean="0">
                <a:solidFill>
                  <a:srgbClr val="FFFFFF"/>
                </a:solidFill>
              </a:rPr>
              <a:pPr/>
              <a:t>Friday, 11 July 2014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GB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948E8-D66E-4B79-AB42-A710227649D6}" type="datetime1">
              <a:rPr lang="en-US" smtClean="0"/>
              <a:pPr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827D83A-55DF-465A-8BAC-990E7A5BFA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6552" y="-99392"/>
            <a:ext cx="10549596" cy="576064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545A83D-3DC2-47FF-92A3-51B5298781CF}" type="slidenum">
              <a:rPr lang="en-GB" smtClean="0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3BDD3EC-745F-4AC2-B167-EB2A799F300A}" type="datetime2">
              <a:rPr lang="en-GB" smtClean="0">
                <a:solidFill>
                  <a:srgbClr val="FFFFFF"/>
                </a:solidFill>
              </a:rPr>
              <a:pPr/>
              <a:t>Friday, 11 July 2014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GB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E959F-B936-436C-BBC1-E2A87214DD50}" type="datetime2">
              <a:rPr lang="en-GB" smtClean="0">
                <a:solidFill>
                  <a:srgbClr val="FFFFFF"/>
                </a:solidFill>
              </a:rPr>
              <a:pPr/>
              <a:t>Friday, 11 July 2014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7EAF0-AC85-4C29-AD43-F13B1188CF25}" type="slidenum">
              <a:rPr lang="en-GB" smtClean="0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18126F8-3448-4038-9EE9-D154599E3A80}" type="slidenum">
              <a:rPr lang="en-GB" smtClean="0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54B2-3F9A-4D22-8E90-3A889C9CF274}" type="datetime2">
              <a:rPr lang="en-GB" smtClean="0">
                <a:solidFill>
                  <a:srgbClr val="FFFFFF"/>
                </a:solidFill>
              </a:rPr>
              <a:pPr/>
              <a:t>Friday, 11 July 2014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B4A5-83C2-40AB-851E-9C7C0F476288}" type="datetime1">
              <a:rPr lang="en-US" smtClean="0"/>
              <a:pPr/>
              <a:t>7/11/2014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827D83A-55DF-465A-8BAC-990E7A5BFA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92FB4A5-83C2-40AB-851E-9C7C0F476288}" type="datetime1">
              <a:rPr lang="en-US" smtClean="0"/>
              <a:pPr/>
              <a:t>7/11/2014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8964" y="-27384"/>
            <a:ext cx="10549596" cy="576064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B4A5-83C2-40AB-851E-9C7C0F476288}" type="datetime1">
              <a:rPr lang="en-US" smtClean="0"/>
              <a:pPr/>
              <a:t>7/11/2014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827D83A-55DF-465A-8BAC-990E7A5BFA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935AB-7D8C-42E8-9663-DE05755A2BA2}" type="datetime1">
              <a:rPr lang="en-US" smtClean="0"/>
              <a:pPr/>
              <a:t>7/11/2014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827D83A-55DF-465A-8BAC-990E7A5BFA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4A3F0-5520-4A23-BFAC-8610E3DCF093}" type="datetime1">
              <a:rPr lang="en-US" smtClean="0"/>
              <a:pPr/>
              <a:t>7/11/2014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827D83A-55DF-465A-8BAC-990E7A5BFA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827D83A-55DF-465A-8BAC-990E7A5BFA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B4A5-83C2-40AB-851E-9C7C0F476288}" type="datetime1">
              <a:rPr lang="en-US" smtClean="0"/>
              <a:pPr/>
              <a:t>7/11/2014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827D83A-55DF-465A-8BAC-990E7A5BFA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92FB4A5-83C2-40AB-851E-9C7C0F476288}" type="datetime1">
              <a:rPr lang="en-US" smtClean="0"/>
              <a:pPr/>
              <a:t>7/11/2014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B4AE467-DAAA-4E12-8F80-00CBE42B0A54}" type="datetime2">
              <a:rPr lang="en-GB" i="0" smtClean="0">
                <a:solidFill>
                  <a:srgbClr val="FFFFFF"/>
                </a:solidFill>
              </a:rPr>
              <a:pPr/>
              <a:t>Friday, 11 July 2014</a:t>
            </a:fld>
            <a:endParaRPr lang="en-GB" i="0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GB" i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AB43E1F-BCB1-4A9A-8DEE-B3D9E14254D9}" type="slidenum">
              <a:rPr lang="en-GB" i="0" smtClean="0">
                <a:solidFill>
                  <a:srgbClr val="FFFFFF"/>
                </a:solidFill>
              </a:rPr>
              <a:pPr/>
              <a:t>‹#›</a:t>
            </a:fld>
            <a:endParaRPr lang="en-GB" i="0">
              <a:solidFill>
                <a:srgbClr val="FFFFFF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B4AE467-DAAA-4E12-8F80-00CBE42B0A54}" type="datetime2">
              <a:rPr lang="en-GB" i="0" smtClean="0">
                <a:solidFill>
                  <a:srgbClr val="FFFFFF"/>
                </a:solidFill>
              </a:rPr>
              <a:pPr/>
              <a:t>Friday, 11 July 2014</a:t>
            </a:fld>
            <a:endParaRPr lang="en-GB" i="0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GB" i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AB43E1F-BCB1-4A9A-8DEE-B3D9E14254D9}" type="slidenum">
              <a:rPr lang="en-GB" i="0" smtClean="0">
                <a:solidFill>
                  <a:srgbClr val="FFFFFF"/>
                </a:solidFill>
              </a:rPr>
              <a:pPr/>
              <a:t>‹#›</a:t>
            </a:fld>
            <a:endParaRPr lang="en-GB" i="0">
              <a:solidFill>
                <a:srgbClr val="FFFFFF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0" name="Rectangle 81"/>
          <p:cNvSpPr>
            <a:spLocks noChangeArrowheads="1"/>
          </p:cNvSpPr>
          <p:nvPr userDrawn="1"/>
        </p:nvSpPr>
        <p:spPr bwMode="gray">
          <a:xfrm>
            <a:off x="0" y="6308725"/>
            <a:ext cx="9144000" cy="549275"/>
          </a:xfrm>
          <a:prstGeom prst="rect">
            <a:avLst/>
          </a:prstGeom>
          <a:solidFill>
            <a:srgbClr val="00256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20000"/>
              </a:spcBef>
              <a:buClr>
                <a:srgbClr val="009999"/>
              </a:buClr>
              <a:buSzPct val="65000"/>
              <a:buFont typeface="Wingdings" pitchFamily="2" charset="2"/>
              <a:buChar char="n"/>
            </a:pPr>
            <a:endParaRPr lang="en-GB" sz="2000" i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</a:endParaRPr>
          </a:p>
        </p:txBody>
      </p:sp>
      <p:sp>
        <p:nvSpPr>
          <p:cNvPr id="21" name="Rectangle 59"/>
          <p:cNvSpPr>
            <a:spLocks noChangeArrowheads="1"/>
          </p:cNvSpPr>
          <p:nvPr userDrawn="1"/>
        </p:nvSpPr>
        <p:spPr bwMode="gray">
          <a:xfrm>
            <a:off x="0" y="0"/>
            <a:ext cx="9144000" cy="908050"/>
          </a:xfrm>
          <a:prstGeom prst="rect">
            <a:avLst/>
          </a:prstGeom>
          <a:solidFill>
            <a:srgbClr val="00256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20000"/>
              </a:spcBef>
              <a:buClr>
                <a:srgbClr val="009999"/>
              </a:buClr>
              <a:buSzPct val="65000"/>
              <a:buFont typeface="Wingdings" pitchFamily="2" charset="2"/>
              <a:buChar char="n"/>
            </a:pPr>
            <a:endParaRPr lang="en-GB" sz="2000" i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</a:endParaRPr>
          </a:p>
        </p:txBody>
      </p:sp>
      <p:pic>
        <p:nvPicPr>
          <p:cNvPr id="24" name="Picture 83" descr="uoyo_alpha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white">
          <a:xfrm>
            <a:off x="250825" y="115888"/>
            <a:ext cx="2368550" cy="287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3" Type="http://schemas.openxmlformats.org/officeDocument/2006/relationships/image" Target="../media/image3.jpeg"/><Relationship Id="rId7" Type="http://schemas.openxmlformats.org/officeDocument/2006/relationships/slide" Target="slide1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2.xml"/><Relationship Id="rId5" Type="http://schemas.openxmlformats.org/officeDocument/2006/relationships/slide" Target="slide9.xml"/><Relationship Id="rId4" Type="http://schemas.openxmlformats.org/officeDocument/2006/relationships/slide" Target="slide11.xml"/><Relationship Id="rId9" Type="http://schemas.openxmlformats.org/officeDocument/2006/relationships/slide" Target="slide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3569" y="2996952"/>
            <a:ext cx="7920880" cy="1348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20000"/>
              </a:spcBef>
              <a:buClr>
                <a:srgbClr val="009999"/>
              </a:buClr>
              <a:buSzPct val="65000"/>
              <a:buFont typeface="Wingdings" pitchFamily="2" charset="2"/>
              <a:buNone/>
            </a:pPr>
            <a:r>
              <a:rPr lang="en-GB" sz="2400" i="0" dirty="0">
                <a:solidFill>
                  <a:srgbClr val="DADADA">
                    <a:lumMod val="1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Reshaping Languages in Higher Education </a:t>
            </a:r>
          </a:p>
          <a:p>
            <a:pPr algn="ctr">
              <a:spcBef>
                <a:spcPct val="20000"/>
              </a:spcBef>
              <a:buClr>
                <a:srgbClr val="009999"/>
              </a:buClr>
              <a:buSzPct val="65000"/>
              <a:buFont typeface="Wingdings" pitchFamily="2" charset="2"/>
              <a:buNone/>
            </a:pPr>
            <a:r>
              <a:rPr lang="en-GB" sz="2400" i="0" dirty="0">
                <a:solidFill>
                  <a:srgbClr val="DADADA">
                    <a:lumMod val="1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Conference 2014 </a:t>
            </a:r>
          </a:p>
          <a:p>
            <a:pPr algn="ctr">
              <a:spcBef>
                <a:spcPct val="20000"/>
              </a:spcBef>
              <a:buClr>
                <a:srgbClr val="009999"/>
              </a:buClr>
              <a:buSzPct val="65000"/>
              <a:buFont typeface="Wingdings" pitchFamily="2" charset="2"/>
              <a:buNone/>
            </a:pPr>
            <a:r>
              <a:rPr lang="en-GB" sz="2400" i="0" dirty="0">
                <a:solidFill>
                  <a:srgbClr val="DADADA">
                    <a:lumMod val="1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Grand Harbour Hotel, Southampton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25577" y="843389"/>
            <a:ext cx="72728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20000"/>
              </a:spcBef>
              <a:buClr>
                <a:srgbClr val="009999"/>
              </a:buClr>
              <a:buSzPct val="65000"/>
              <a:buFont typeface="Wingdings" pitchFamily="2" charset="2"/>
              <a:buNone/>
            </a:pPr>
            <a:r>
              <a:rPr lang="en-GB" sz="3200" b="1" i="0" dirty="0">
                <a:solidFill>
                  <a:srgbClr val="DADADA">
                    <a:lumMod val="1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Reflection as a key learning tool in </a:t>
            </a:r>
            <a:r>
              <a:rPr lang="en-GB" sz="3200" b="1" i="0" dirty="0" smtClean="0">
                <a:solidFill>
                  <a:srgbClr val="DADADA">
                    <a:lumMod val="1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Ab </a:t>
            </a:r>
            <a:r>
              <a:rPr lang="en-GB" sz="3200" b="1" i="0" dirty="0">
                <a:solidFill>
                  <a:srgbClr val="DADADA">
                    <a:lumMod val="1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initio language delivery</a:t>
            </a:r>
            <a:endParaRPr lang="en-US" sz="3200" b="1" i="0" dirty="0">
              <a:solidFill>
                <a:srgbClr val="DADADA">
                  <a:lumMod val="1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6552" y="116632"/>
            <a:ext cx="10549596" cy="57606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707470" y="5661248"/>
            <a:ext cx="56166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20000"/>
              </a:spcBef>
              <a:buClr>
                <a:srgbClr val="009999"/>
              </a:buClr>
              <a:buSzPct val="65000"/>
              <a:buFont typeface="Wingdings" pitchFamily="2" charset="2"/>
              <a:buNone/>
            </a:pPr>
            <a:r>
              <a:rPr lang="en-US" sz="2200" i="0" dirty="0" smtClean="0">
                <a:solidFill>
                  <a:srgbClr val="DADADA">
                    <a:lumMod val="1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Elia Lorena </a:t>
            </a:r>
            <a:r>
              <a:rPr lang="en-US" sz="2200" i="0" dirty="0">
                <a:solidFill>
                  <a:srgbClr val="DADADA">
                    <a:lumMod val="1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L</a:t>
            </a:r>
            <a:r>
              <a:rPr lang="es-MX" sz="2200" i="0" dirty="0" err="1">
                <a:solidFill>
                  <a:srgbClr val="DADADA">
                    <a:lumMod val="1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ópez</a:t>
            </a:r>
            <a:endParaRPr lang="en-US" sz="2200" i="0" dirty="0">
              <a:solidFill>
                <a:srgbClr val="DADADA">
                  <a:lumMod val="1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21712" y="4581128"/>
            <a:ext cx="56166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20000"/>
              </a:spcBef>
              <a:buClr>
                <a:srgbClr val="009999"/>
              </a:buClr>
              <a:buSzPct val="65000"/>
              <a:buFont typeface="Wingdings" pitchFamily="2" charset="2"/>
              <a:buNone/>
            </a:pPr>
            <a:r>
              <a:rPr lang="en-GB" sz="2200" i="0" dirty="0" smtClean="0">
                <a:solidFill>
                  <a:srgbClr val="DADADA">
                    <a:lumMod val="1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9</a:t>
            </a:r>
            <a:r>
              <a:rPr lang="en-GB" sz="2200" i="0" baseline="30000" dirty="0" smtClean="0">
                <a:solidFill>
                  <a:srgbClr val="DADADA">
                    <a:lumMod val="1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th</a:t>
            </a:r>
            <a:r>
              <a:rPr lang="en-GB" sz="2200" i="0" dirty="0" smtClean="0">
                <a:solidFill>
                  <a:srgbClr val="DADADA">
                    <a:lumMod val="1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 and 10</a:t>
            </a:r>
            <a:r>
              <a:rPr lang="en-GB" sz="2200" i="0" baseline="30000" dirty="0" smtClean="0">
                <a:solidFill>
                  <a:srgbClr val="DADADA">
                    <a:lumMod val="1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th</a:t>
            </a:r>
            <a:r>
              <a:rPr lang="en-GB" sz="2200" i="0" dirty="0" smtClean="0">
                <a:solidFill>
                  <a:srgbClr val="DADADA">
                    <a:lumMod val="1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 of July 2014</a:t>
            </a:r>
            <a:endParaRPr lang="en-GB" sz="2200" i="0" dirty="0">
              <a:solidFill>
                <a:srgbClr val="DADADA">
                  <a:lumMod val="1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2734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440160" y="332656"/>
            <a:ext cx="7596336" cy="715665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Rethinking the i</a:t>
            </a:r>
            <a:r>
              <a:rPr lang="en-US" altLang="en-US" dirty="0" smtClean="0"/>
              <a:t>mperfect s</a:t>
            </a:r>
            <a:r>
              <a:rPr lang="en-US" altLang="en-US" dirty="0" smtClean="0">
                <a:solidFill>
                  <a:schemeClr val="tx1"/>
                </a:solidFill>
              </a:rPr>
              <a:t>ubjunctive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302832" y="1527048"/>
            <a:ext cx="8805672" cy="4572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GB" sz="2400" dirty="0" smtClean="0"/>
              <a:t>	This </a:t>
            </a:r>
            <a:r>
              <a:rPr lang="en-GB" sz="2400" dirty="0"/>
              <a:t>week we have looked at the </a:t>
            </a:r>
            <a:r>
              <a:rPr lang="en-GB" sz="2400" b="1" dirty="0"/>
              <a:t>imperfect </a:t>
            </a:r>
            <a:r>
              <a:rPr lang="en-GB" sz="2400" b="1" dirty="0" err="1"/>
              <a:t>subjuctive</a:t>
            </a:r>
            <a:r>
              <a:rPr lang="en-GB" sz="2400" dirty="0"/>
              <a:t>. Understanding the usage for this tense was relatively </a:t>
            </a:r>
            <a:r>
              <a:rPr lang="en-GB" sz="2400" dirty="0" smtClean="0"/>
              <a:t>simple </a:t>
            </a:r>
            <a:r>
              <a:rPr lang="en-GB" sz="2400" dirty="0"/>
              <a:t>because of our prior knowledge of the subjunctive, </a:t>
            </a:r>
            <a:r>
              <a:rPr lang="en-GB" sz="2400" dirty="0" smtClean="0"/>
              <a:t>[…] </a:t>
            </a:r>
            <a:r>
              <a:rPr lang="en-GB" sz="2400" dirty="0"/>
              <a:t>For learning this tense I found that the </a:t>
            </a:r>
            <a:r>
              <a:rPr lang="en-GB" sz="2400" i="1" dirty="0" smtClean="0"/>
              <a:t>C</a:t>
            </a:r>
            <a:r>
              <a:rPr lang="es-MX" sz="2400" i="1" dirty="0" err="1" smtClean="0"/>
              <a:t>ó</a:t>
            </a:r>
            <a:r>
              <a:rPr lang="en-GB" sz="2400" i="1" dirty="0" err="1" smtClean="0"/>
              <a:t>mo</a:t>
            </a:r>
            <a:r>
              <a:rPr lang="en-GB" sz="2400" i="1" dirty="0" smtClean="0"/>
              <a:t> </a:t>
            </a:r>
            <a:r>
              <a:rPr lang="en-GB" sz="2400" i="1" dirty="0"/>
              <a:t>se dice </a:t>
            </a:r>
            <a:r>
              <a:rPr lang="en-GB" sz="2400" dirty="0"/>
              <a:t>textbook gave an </a:t>
            </a:r>
            <a:r>
              <a:rPr lang="en-GB" sz="2400" u="sng" dirty="0"/>
              <a:t>easier</a:t>
            </a:r>
            <a:r>
              <a:rPr lang="en-GB" sz="2400" dirty="0"/>
              <a:t> to understand explanation than the videos. </a:t>
            </a:r>
            <a:r>
              <a:rPr lang="en-GB" sz="2400" b="1" dirty="0"/>
              <a:t>This book did not include the "r" in the stem and therefore the conjugations were unique from other tenses</a:t>
            </a:r>
            <a:r>
              <a:rPr lang="en-GB" sz="2400" dirty="0"/>
              <a:t>, making it easier to distinguish between them</a:t>
            </a:r>
            <a:r>
              <a:rPr lang="en-GB" sz="2400" dirty="0" smtClean="0"/>
              <a:t>. </a:t>
            </a:r>
            <a:endParaRPr lang="es-MX" sz="24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6552" y="-27384"/>
            <a:ext cx="10549596" cy="576064"/>
          </a:xfrm>
          <a:prstGeom prst="rect">
            <a:avLst/>
          </a:prstGeom>
        </p:spPr>
      </p:pic>
      <p:sp>
        <p:nvSpPr>
          <p:cNvPr id="5" name="Curved Up Arrow 4">
            <a:hlinkClick r:id="rId4" action="ppaction://hlinksldjump"/>
          </p:cNvPr>
          <p:cNvSpPr/>
          <p:nvPr/>
        </p:nvSpPr>
        <p:spPr>
          <a:xfrm rot="16200000">
            <a:off x="8100392" y="5589240"/>
            <a:ext cx="360040" cy="28803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05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168" y="293784"/>
            <a:ext cx="8534400" cy="758952"/>
          </a:xfrm>
        </p:spPr>
        <p:txBody>
          <a:bodyPr/>
          <a:lstStyle/>
          <a:p>
            <a:r>
              <a:rPr lang="en-GB" dirty="0" smtClean="0"/>
              <a:t>Continuous dialogue with students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484784"/>
            <a:ext cx="9071992" cy="5373216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GB" sz="3500" dirty="0" smtClean="0"/>
              <a:t>	“[...] As expected, direct and indirect object pronouns were found difficult. One of the main concerns was the location of the pronouns in sentences. Remember, as I mentioned in class, stick to one of the structures and then you can move on and use the other option:</a:t>
            </a:r>
          </a:p>
          <a:p>
            <a:endParaRPr lang="en-GB" sz="3500" dirty="0" smtClean="0"/>
          </a:p>
          <a:p>
            <a:pPr>
              <a:buNone/>
            </a:pPr>
            <a:r>
              <a:rPr lang="en-GB" sz="3500" dirty="0" smtClean="0"/>
              <a:t>	Direct object pronouns:</a:t>
            </a:r>
          </a:p>
          <a:p>
            <a:pPr>
              <a:buNone/>
            </a:pPr>
            <a:r>
              <a:rPr lang="en-GB" sz="3500" dirty="0" smtClean="0"/>
              <a:t>	</a:t>
            </a:r>
            <a:r>
              <a:rPr lang="en-GB" sz="3500" dirty="0" err="1" smtClean="0"/>
              <a:t>Voy</a:t>
            </a:r>
            <a:r>
              <a:rPr lang="en-GB" sz="3500" dirty="0" smtClean="0"/>
              <a:t> a </a:t>
            </a:r>
            <a:r>
              <a:rPr lang="en-GB" sz="3500" dirty="0" err="1" smtClean="0"/>
              <a:t>comprar</a:t>
            </a:r>
            <a:r>
              <a:rPr lang="en-GB" sz="3500" u="sng" dirty="0" err="1" smtClean="0"/>
              <a:t>la</a:t>
            </a:r>
            <a:r>
              <a:rPr lang="en-GB" sz="3500" u="sng" dirty="0" smtClean="0"/>
              <a:t>  (la </a:t>
            </a:r>
            <a:r>
              <a:rPr lang="en-GB" sz="3500" u="sng" dirty="0" err="1" smtClean="0"/>
              <a:t>bolsa</a:t>
            </a:r>
            <a:r>
              <a:rPr lang="en-GB" sz="3500" u="sng" dirty="0" smtClean="0"/>
              <a:t>) &gt;  I’m going to buy it (the bag)</a:t>
            </a:r>
          </a:p>
          <a:p>
            <a:pPr>
              <a:buNone/>
            </a:pPr>
            <a:r>
              <a:rPr lang="en-GB" sz="3500" dirty="0" smtClean="0"/>
              <a:t>	</a:t>
            </a:r>
            <a:r>
              <a:rPr lang="en-GB" sz="3500" u="sng" dirty="0" smtClean="0"/>
              <a:t>La </a:t>
            </a:r>
            <a:r>
              <a:rPr lang="en-GB" sz="3500" u="sng" dirty="0" err="1" smtClean="0"/>
              <a:t>voy</a:t>
            </a:r>
            <a:r>
              <a:rPr lang="en-GB" sz="3500" u="sng" dirty="0" smtClean="0"/>
              <a:t> a </a:t>
            </a:r>
            <a:r>
              <a:rPr lang="en-GB" sz="3500" u="sng" dirty="0" err="1" smtClean="0"/>
              <a:t>comprar</a:t>
            </a:r>
            <a:r>
              <a:rPr lang="en-GB" sz="3500" u="sng" dirty="0" smtClean="0"/>
              <a:t>  &gt;  I’m going to buy it</a:t>
            </a:r>
          </a:p>
          <a:p>
            <a:endParaRPr lang="en-GB" sz="3500" dirty="0" smtClean="0"/>
          </a:p>
          <a:p>
            <a:pPr>
              <a:buNone/>
            </a:pPr>
            <a:r>
              <a:rPr lang="en-GB" sz="3500" dirty="0" smtClean="0"/>
              <a:t>	When combining direct &amp; indirect object pronouns in a sentence:</a:t>
            </a:r>
          </a:p>
          <a:p>
            <a:pPr>
              <a:buNone/>
            </a:pPr>
            <a:r>
              <a:rPr lang="en-GB" sz="3500" dirty="0" smtClean="0"/>
              <a:t>	</a:t>
            </a:r>
            <a:r>
              <a:rPr lang="en-GB" sz="3500" dirty="0" err="1" smtClean="0"/>
              <a:t>Voy</a:t>
            </a:r>
            <a:r>
              <a:rPr lang="en-GB" sz="3500" dirty="0" smtClean="0"/>
              <a:t> a </a:t>
            </a:r>
            <a:r>
              <a:rPr lang="en-GB" sz="3500" dirty="0" err="1" smtClean="0"/>
              <a:t>comprár</a:t>
            </a:r>
            <a:r>
              <a:rPr lang="en-GB" sz="3500" u="sng" dirty="0" err="1" smtClean="0"/>
              <a:t>tela</a:t>
            </a:r>
            <a:r>
              <a:rPr lang="en-GB" sz="3500" u="sng" dirty="0" smtClean="0"/>
              <a:t> (the bag, to you)  &gt; I’m going to buy the bag for you.</a:t>
            </a:r>
          </a:p>
          <a:p>
            <a:pPr>
              <a:buNone/>
            </a:pPr>
            <a:r>
              <a:rPr lang="en-GB" sz="3500" dirty="0" smtClean="0"/>
              <a:t>	</a:t>
            </a:r>
            <a:r>
              <a:rPr lang="en-GB" sz="3500" u="sng" dirty="0" smtClean="0"/>
              <a:t>Te la </a:t>
            </a:r>
            <a:r>
              <a:rPr lang="en-GB" sz="3500" u="sng" dirty="0" err="1" smtClean="0"/>
              <a:t>voy</a:t>
            </a:r>
            <a:r>
              <a:rPr lang="en-GB" sz="3500" u="sng" dirty="0" smtClean="0"/>
              <a:t> a </a:t>
            </a:r>
            <a:r>
              <a:rPr lang="en-GB" sz="3500" u="sng" dirty="0" err="1" smtClean="0"/>
              <a:t>comprar</a:t>
            </a:r>
            <a:r>
              <a:rPr lang="en-GB" sz="3500" u="sng" dirty="0" smtClean="0"/>
              <a:t> &gt; I’m going to buy the bag for you.</a:t>
            </a:r>
          </a:p>
          <a:p>
            <a:endParaRPr lang="en-GB" sz="3500" dirty="0" smtClean="0"/>
          </a:p>
          <a:p>
            <a:pPr>
              <a:buNone/>
            </a:pPr>
            <a:r>
              <a:rPr lang="en-GB" sz="3500" dirty="0" smtClean="0"/>
              <a:t>	Again, stick to one option. We will see how this tense works with DO &amp;IO pronouns</a:t>
            </a:r>
          </a:p>
          <a:p>
            <a:pPr>
              <a:buNone/>
            </a:pPr>
            <a:r>
              <a:rPr lang="en-GB" sz="3500" b="1" dirty="0" smtClean="0"/>
              <a:t>	</a:t>
            </a:r>
            <a:r>
              <a:rPr lang="en-GB" sz="3500" dirty="0" smtClean="0"/>
              <a:t>We will revise the use of these pronouns right after we cover the Imperative mood as we will see how this tense works with such DO &amp; IO pronouns.”</a:t>
            </a:r>
          </a:p>
          <a:p>
            <a:endParaRPr lang="en-GB" dirty="0"/>
          </a:p>
        </p:txBody>
      </p:sp>
      <p:sp>
        <p:nvSpPr>
          <p:cNvPr id="4" name="Curved Up Arrow 3">
            <a:hlinkClick r:id="rId2" action="ppaction://hlinksldjump"/>
          </p:cNvPr>
          <p:cNvSpPr/>
          <p:nvPr/>
        </p:nvSpPr>
        <p:spPr>
          <a:xfrm rot="16200000">
            <a:off x="8496436" y="5913276"/>
            <a:ext cx="360040" cy="28803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1920" y="228600"/>
            <a:ext cx="4984232" cy="758952"/>
          </a:xfrm>
        </p:spPr>
        <p:txBody>
          <a:bodyPr/>
          <a:lstStyle/>
          <a:p>
            <a:r>
              <a:rPr lang="en-GB" dirty="0" smtClean="0"/>
              <a:t>End of year feedback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sz="2800" dirty="0" smtClean="0"/>
              <a:t>“Plenty of support was given when necessary”</a:t>
            </a:r>
          </a:p>
          <a:p>
            <a:r>
              <a:rPr lang="en-GB" sz="2800" dirty="0" smtClean="0"/>
              <a:t>“The textbook and other resources were very helpful”</a:t>
            </a:r>
          </a:p>
          <a:p>
            <a:r>
              <a:rPr lang="en-GB" sz="2800" dirty="0" smtClean="0"/>
              <a:t>“The course has been very engaging”</a:t>
            </a:r>
          </a:p>
          <a:p>
            <a:r>
              <a:rPr lang="en-GB" sz="2800" dirty="0" smtClean="0"/>
              <a:t>“The atmosphere in class was fun and friendly”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Curved Up Arrow 3">
            <a:hlinkClick r:id="rId2" action="ppaction://hlinksldjump"/>
          </p:cNvPr>
          <p:cNvSpPr/>
          <p:nvPr/>
        </p:nvSpPr>
        <p:spPr>
          <a:xfrm rot="16200000">
            <a:off x="8496436" y="5913276"/>
            <a:ext cx="360040" cy="28803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635896" y="404664"/>
            <a:ext cx="5356225" cy="715665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Student (example 1)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179512" y="1527048"/>
            <a:ext cx="8626160" cy="4782272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60000"/>
              </a:lnSpc>
              <a:buNone/>
            </a:pPr>
            <a:r>
              <a:rPr lang="en-GB" dirty="0" smtClean="0"/>
              <a:t>	“Following </a:t>
            </a:r>
            <a:r>
              <a:rPr lang="en-GB" dirty="0"/>
              <a:t>this week's lessons I feel more confident in using the direct object both with a conjugated verb and with the infinitive. However I have found the indirect object pronoun quite difficult. This has particularly been the case when the indirect object pronoun needs to accompany the direct </a:t>
            </a:r>
            <a:r>
              <a:rPr lang="en-GB" dirty="0" smtClean="0"/>
              <a:t>object.</a:t>
            </a:r>
            <a:r>
              <a:rPr lang="en-GB" dirty="0"/>
              <a:t> </a:t>
            </a:r>
            <a:r>
              <a:rPr lang="en-GB" dirty="0" smtClean="0"/>
              <a:t>To </a:t>
            </a:r>
            <a:r>
              <a:rPr lang="en-GB" dirty="0"/>
              <a:t>help with these, I will </a:t>
            </a:r>
            <a:r>
              <a:rPr lang="en-GB" b="1" dirty="0">
                <a:solidFill>
                  <a:srgbClr val="FF0000"/>
                </a:solidFill>
              </a:rPr>
              <a:t>review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/>
              <a:t>my notes taken in class, </a:t>
            </a:r>
            <a:r>
              <a:rPr lang="en-GB" b="1" dirty="0">
                <a:solidFill>
                  <a:srgbClr val="FF0000"/>
                </a:solidFill>
              </a:rPr>
              <a:t>revise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/>
              <a:t>the </a:t>
            </a:r>
            <a:r>
              <a:rPr lang="en-GB" dirty="0" smtClean="0"/>
              <a:t>relevant </a:t>
            </a:r>
            <a:r>
              <a:rPr lang="en-GB" dirty="0"/>
              <a:t>chapters in the </a:t>
            </a:r>
            <a:r>
              <a:rPr lang="en-GB" i="1" dirty="0" smtClean="0"/>
              <a:t>Manual </a:t>
            </a:r>
            <a:r>
              <a:rPr lang="en-GB" i="1" dirty="0"/>
              <a:t>de </a:t>
            </a:r>
            <a:r>
              <a:rPr lang="en-GB" i="1" dirty="0" err="1"/>
              <a:t>gramática</a:t>
            </a:r>
            <a:r>
              <a:rPr lang="en-GB" i="1" dirty="0"/>
              <a:t> </a:t>
            </a:r>
            <a:r>
              <a:rPr lang="en-GB" dirty="0"/>
              <a:t>as well as </a:t>
            </a:r>
            <a:r>
              <a:rPr lang="en-GB" b="1" dirty="0">
                <a:solidFill>
                  <a:srgbClr val="FF0000"/>
                </a:solidFill>
              </a:rPr>
              <a:t>practising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/>
              <a:t>their usage as part of the weekly mentoring session with second year </a:t>
            </a:r>
            <a:r>
              <a:rPr lang="en-GB" dirty="0" smtClean="0"/>
              <a:t>students”.</a:t>
            </a:r>
            <a:endParaRPr lang="en-GB" dirty="0"/>
          </a:p>
          <a:p>
            <a:endParaRPr lang="es-MX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6552" y="-27384"/>
            <a:ext cx="10549596" cy="576064"/>
          </a:xfrm>
          <a:prstGeom prst="rect">
            <a:avLst/>
          </a:prstGeom>
        </p:spPr>
      </p:pic>
      <p:sp>
        <p:nvSpPr>
          <p:cNvPr id="5" name="Curved Up Arrow 4">
            <a:hlinkClick r:id="rId4" action="ppaction://hlinksldjump"/>
          </p:cNvPr>
          <p:cNvSpPr/>
          <p:nvPr/>
        </p:nvSpPr>
        <p:spPr>
          <a:xfrm rot="16200000">
            <a:off x="8496436" y="5913276"/>
            <a:ext cx="360040" cy="28803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96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635896" y="404664"/>
            <a:ext cx="5356225" cy="715665"/>
          </a:xfrm>
        </p:spPr>
        <p:txBody>
          <a:bodyPr/>
          <a:lstStyle/>
          <a:p>
            <a:r>
              <a:rPr lang="en-US" altLang="en-US" dirty="0" smtClean="0"/>
              <a:t>Student (example 2)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GB" dirty="0" smtClean="0"/>
              <a:t>	“</a:t>
            </a:r>
            <a:r>
              <a:rPr lang="en-GB" sz="2300" dirty="0" smtClean="0"/>
              <a:t>Another </a:t>
            </a:r>
            <a:r>
              <a:rPr lang="en-GB" sz="2300" dirty="0"/>
              <a:t>aspect I feel that I need to improve is vocabulary. I order to start memorising a greater quantity of vocabulary, I am going to give myself </a:t>
            </a:r>
            <a:r>
              <a:rPr lang="en-GB" sz="2300" b="1" dirty="0">
                <a:solidFill>
                  <a:srgbClr val="FF0000"/>
                </a:solidFill>
              </a:rPr>
              <a:t>weekly vocabulary tests</a:t>
            </a:r>
            <a:r>
              <a:rPr lang="en-GB" sz="2300" dirty="0"/>
              <a:t> to determine any weaker topics and then </a:t>
            </a:r>
            <a:r>
              <a:rPr lang="en-GB" sz="2300" b="1" dirty="0">
                <a:solidFill>
                  <a:srgbClr val="FF0000"/>
                </a:solidFill>
              </a:rPr>
              <a:t>create flashcards</a:t>
            </a:r>
            <a:r>
              <a:rPr lang="en-GB" sz="2300" dirty="0"/>
              <a:t> for any particularly difficult and useful </a:t>
            </a:r>
            <a:r>
              <a:rPr lang="en-GB" sz="2300" dirty="0" smtClean="0"/>
              <a:t>words”.</a:t>
            </a:r>
            <a:endParaRPr lang="en-GB" sz="2300" dirty="0"/>
          </a:p>
          <a:p>
            <a:endParaRPr lang="es-MX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6552" y="-27384"/>
            <a:ext cx="10549596" cy="576064"/>
          </a:xfrm>
          <a:prstGeom prst="rect">
            <a:avLst/>
          </a:prstGeom>
        </p:spPr>
      </p:pic>
      <p:sp>
        <p:nvSpPr>
          <p:cNvPr id="5" name="Curved Up Arrow 4">
            <a:hlinkClick r:id="rId4" action="ppaction://hlinksldjump"/>
          </p:cNvPr>
          <p:cNvSpPr/>
          <p:nvPr/>
        </p:nvSpPr>
        <p:spPr>
          <a:xfrm rot="16200000">
            <a:off x="8496436" y="5913276"/>
            <a:ext cx="360040" cy="28803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96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688" y="332656"/>
            <a:ext cx="7654624" cy="758952"/>
          </a:xfrm>
        </p:spPr>
        <p:txBody>
          <a:bodyPr/>
          <a:lstStyle/>
          <a:p>
            <a:r>
              <a:rPr lang="es-MX" dirty="0" err="1" smtClean="0"/>
              <a:t>Awareness</a:t>
            </a:r>
            <a:r>
              <a:rPr lang="es-MX" dirty="0" smtClean="0"/>
              <a:t> of </a:t>
            </a:r>
            <a:r>
              <a:rPr lang="es-MX" dirty="0" err="1" smtClean="0"/>
              <a:t>studying</a:t>
            </a:r>
            <a:r>
              <a:rPr lang="es-MX" dirty="0" smtClean="0"/>
              <a:t> </a:t>
            </a:r>
            <a:r>
              <a:rPr lang="es-MX" dirty="0" err="1" smtClean="0"/>
              <a:t>strategies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MX" dirty="0" err="1" smtClean="0"/>
              <a:t>It</a:t>
            </a:r>
            <a:r>
              <a:rPr lang="es-MX" dirty="0" smtClean="0"/>
              <a:t> </a:t>
            </a:r>
            <a:r>
              <a:rPr lang="es-MX" dirty="0" err="1" smtClean="0"/>
              <a:t>helped</a:t>
            </a:r>
            <a:r>
              <a:rPr lang="es-MX" dirty="0" smtClean="0"/>
              <a:t> me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review</a:t>
            </a:r>
            <a:r>
              <a:rPr lang="es-MX" dirty="0" smtClean="0"/>
              <a:t> my </a:t>
            </a:r>
            <a:r>
              <a:rPr lang="es-MX" dirty="0" err="1" smtClean="0"/>
              <a:t>learning</a:t>
            </a:r>
            <a:r>
              <a:rPr lang="es-MX" dirty="0" smtClean="0"/>
              <a:t> </a:t>
            </a:r>
            <a:r>
              <a:rPr lang="es-MX" dirty="0" err="1" smtClean="0"/>
              <a:t>strategies</a:t>
            </a:r>
            <a:r>
              <a:rPr lang="es-MX" dirty="0" smtClean="0"/>
              <a:t> and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feedback</a:t>
            </a:r>
            <a:r>
              <a:rPr lang="es-MX" dirty="0" smtClean="0"/>
              <a:t> </a:t>
            </a:r>
            <a:r>
              <a:rPr lang="es-MX" dirty="0" err="1" smtClean="0"/>
              <a:t>allowed</a:t>
            </a:r>
            <a:r>
              <a:rPr lang="es-MX" dirty="0" smtClean="0"/>
              <a:t> me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see</a:t>
            </a:r>
            <a:r>
              <a:rPr lang="es-MX" dirty="0" smtClean="0"/>
              <a:t> </a:t>
            </a:r>
            <a:r>
              <a:rPr lang="es-MX" dirty="0" err="1" smtClean="0"/>
              <a:t>other</a:t>
            </a:r>
            <a:r>
              <a:rPr lang="es-MX" dirty="0" smtClean="0"/>
              <a:t> </a:t>
            </a:r>
            <a:r>
              <a:rPr lang="es-MX" dirty="0" err="1" smtClean="0"/>
              <a:t>people’s</a:t>
            </a:r>
            <a:r>
              <a:rPr lang="es-MX" dirty="0" smtClean="0"/>
              <a:t> </a:t>
            </a:r>
            <a:r>
              <a:rPr lang="es-MX" dirty="0" err="1" smtClean="0"/>
              <a:t>techniques</a:t>
            </a:r>
            <a:r>
              <a:rPr lang="es-MX" dirty="0" smtClean="0"/>
              <a:t> </a:t>
            </a:r>
            <a:r>
              <a:rPr lang="es-MX" dirty="0" err="1" smtClean="0"/>
              <a:t>which</a:t>
            </a:r>
            <a:r>
              <a:rPr lang="es-MX" dirty="0" smtClean="0"/>
              <a:t> I </a:t>
            </a:r>
            <a:r>
              <a:rPr lang="es-MX" dirty="0" err="1" smtClean="0"/>
              <a:t>could</a:t>
            </a:r>
            <a:r>
              <a:rPr lang="es-MX" dirty="0" smtClean="0"/>
              <a:t> </a:t>
            </a:r>
            <a:r>
              <a:rPr lang="es-MX" dirty="0" err="1" smtClean="0"/>
              <a:t>then</a:t>
            </a:r>
            <a:r>
              <a:rPr lang="es-MX" dirty="0" smtClean="0"/>
              <a:t> </a:t>
            </a:r>
            <a:r>
              <a:rPr lang="es-MX" dirty="0" err="1" smtClean="0"/>
              <a:t>go</a:t>
            </a:r>
            <a:r>
              <a:rPr lang="es-MX" dirty="0" smtClean="0"/>
              <a:t> on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implement</a:t>
            </a:r>
            <a:r>
              <a:rPr lang="es-MX" dirty="0" smtClean="0"/>
              <a:t> in my </a:t>
            </a:r>
            <a:r>
              <a:rPr lang="es-MX" dirty="0" err="1" smtClean="0"/>
              <a:t>own</a:t>
            </a:r>
            <a:r>
              <a:rPr lang="es-MX" dirty="0" smtClean="0"/>
              <a:t> </a:t>
            </a:r>
            <a:r>
              <a:rPr lang="es-MX" dirty="0" err="1" smtClean="0"/>
              <a:t>work</a:t>
            </a:r>
            <a:r>
              <a:rPr lang="es-MX" dirty="0" smtClean="0"/>
              <a:t>”</a:t>
            </a:r>
          </a:p>
          <a:p>
            <a:endParaRPr lang="es-MX" dirty="0" smtClean="0"/>
          </a:p>
          <a:p>
            <a:r>
              <a:rPr lang="es-MX" dirty="0" smtClean="0"/>
              <a:t>“</a:t>
            </a:r>
            <a:r>
              <a:rPr lang="es-MX" dirty="0" err="1" smtClean="0"/>
              <a:t>Looking</a:t>
            </a:r>
            <a:r>
              <a:rPr lang="es-MX" dirty="0" smtClean="0"/>
              <a:t> at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studying</a:t>
            </a:r>
            <a:r>
              <a:rPr lang="es-MX" dirty="0" smtClean="0"/>
              <a:t> </a:t>
            </a:r>
            <a:r>
              <a:rPr lang="es-MX" dirty="0" err="1" smtClean="0"/>
              <a:t>strategy</a:t>
            </a:r>
            <a:r>
              <a:rPr lang="es-MX" dirty="0" smtClean="0"/>
              <a:t> </a:t>
            </a:r>
            <a:r>
              <a:rPr lang="es-MX" dirty="0" err="1" smtClean="0"/>
              <a:t>suggestions</a:t>
            </a:r>
            <a:r>
              <a:rPr lang="es-MX" dirty="0" smtClean="0"/>
              <a:t> </a:t>
            </a:r>
            <a:r>
              <a:rPr lang="es-MX" dirty="0" err="1" smtClean="0"/>
              <a:t>motivate</a:t>
            </a:r>
            <a:r>
              <a:rPr lang="es-MX" dirty="0" smtClean="0"/>
              <a:t> me </a:t>
            </a:r>
            <a:r>
              <a:rPr lang="es-MX" dirty="0" err="1" smtClean="0"/>
              <a:t>to</a:t>
            </a:r>
            <a:r>
              <a:rPr lang="es-MX" dirty="0" smtClean="0"/>
              <a:t> use </a:t>
            </a:r>
            <a:r>
              <a:rPr lang="es-MX" dirty="0" err="1" smtClean="0"/>
              <a:t>them</a:t>
            </a:r>
            <a:r>
              <a:rPr lang="es-MX" dirty="0" smtClean="0"/>
              <a:t>”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07455" y="404664"/>
            <a:ext cx="8236545" cy="715665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b="1" dirty="0" smtClean="0">
                <a:solidFill>
                  <a:schemeClr val="tx1"/>
                </a:solidFill>
              </a:rPr>
              <a:t>Did you find the journal useful? (Yes 7/8)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8 </a:t>
            </a:r>
            <a:r>
              <a:rPr lang="es-MX" dirty="0" err="1" smtClean="0"/>
              <a:t>students</a:t>
            </a:r>
            <a:r>
              <a:rPr lang="es-MX" dirty="0" smtClean="0"/>
              <a:t> responded </a:t>
            </a:r>
            <a:r>
              <a:rPr lang="es-MX" dirty="0" err="1" smtClean="0"/>
              <a:t>questionnaire</a:t>
            </a:r>
            <a:r>
              <a:rPr lang="es-MX" dirty="0" smtClean="0"/>
              <a:t> on </a:t>
            </a:r>
            <a:r>
              <a:rPr lang="es-MX" dirty="0" err="1" smtClean="0"/>
              <a:t>journal</a:t>
            </a:r>
            <a:r>
              <a:rPr lang="es-MX" dirty="0" smtClean="0"/>
              <a:t> </a:t>
            </a:r>
            <a:r>
              <a:rPr lang="es-MX" dirty="0" err="1" smtClean="0"/>
              <a:t>views</a:t>
            </a:r>
            <a:endParaRPr lang="es-MX" dirty="0" smtClean="0"/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endParaRPr lang="es-MX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6552" y="-27384"/>
            <a:ext cx="10549596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410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75607" y="332656"/>
            <a:ext cx="6868393" cy="715665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b="1" dirty="0" smtClean="0">
                <a:solidFill>
                  <a:schemeClr val="tx1"/>
                </a:solidFill>
              </a:rPr>
              <a:t>How did the journal help you?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144016" y="1527048"/>
            <a:ext cx="8964488" cy="4926288"/>
          </a:xfrm>
        </p:spPr>
        <p:txBody>
          <a:bodyPr>
            <a:normAutofit/>
          </a:bodyPr>
          <a:lstStyle/>
          <a:p>
            <a:r>
              <a:rPr lang="es-MX" dirty="0" smtClean="0"/>
              <a:t>“Yes. </a:t>
            </a:r>
            <a:r>
              <a:rPr lang="es-MX" dirty="0" err="1" smtClean="0"/>
              <a:t>It</a:t>
            </a:r>
            <a:r>
              <a:rPr lang="es-MX" dirty="0" smtClean="0"/>
              <a:t> </a:t>
            </a:r>
            <a:r>
              <a:rPr lang="es-MX" dirty="0" err="1" smtClean="0"/>
              <a:t>made</a:t>
            </a:r>
            <a:r>
              <a:rPr lang="es-MX" dirty="0" smtClean="0"/>
              <a:t> me </a:t>
            </a:r>
            <a:r>
              <a:rPr lang="es-MX" dirty="0" err="1" smtClean="0"/>
              <a:t>take</a:t>
            </a:r>
            <a:r>
              <a:rPr lang="es-MX" dirty="0" smtClean="0"/>
              <a:t> note of my </a:t>
            </a:r>
            <a:r>
              <a:rPr lang="es-MX" dirty="0" err="1" smtClean="0"/>
              <a:t>progress</a:t>
            </a:r>
            <a:r>
              <a:rPr lang="es-MX" dirty="0" smtClean="0"/>
              <a:t>”.</a:t>
            </a:r>
          </a:p>
          <a:p>
            <a:endParaRPr lang="es-MX" dirty="0" smtClean="0"/>
          </a:p>
          <a:p>
            <a:r>
              <a:rPr lang="es-MX" dirty="0" smtClean="0"/>
              <a:t>“I </a:t>
            </a:r>
            <a:r>
              <a:rPr lang="es-MX" dirty="0" err="1" smtClean="0"/>
              <a:t>found</a:t>
            </a:r>
            <a:r>
              <a:rPr lang="es-MX" dirty="0" smtClean="0"/>
              <a:t> </a:t>
            </a:r>
            <a:r>
              <a:rPr lang="es-MX" dirty="0" err="1" smtClean="0"/>
              <a:t>it</a:t>
            </a:r>
            <a:r>
              <a:rPr lang="es-MX" dirty="0" smtClean="0"/>
              <a:t> </a:t>
            </a:r>
            <a:r>
              <a:rPr lang="es-MX" dirty="0" err="1" smtClean="0"/>
              <a:t>very</a:t>
            </a:r>
            <a:r>
              <a:rPr lang="es-MX" dirty="0" smtClean="0"/>
              <a:t> </a:t>
            </a:r>
            <a:r>
              <a:rPr lang="es-MX" dirty="0" err="1" smtClean="0"/>
              <a:t>useful</a:t>
            </a:r>
            <a:r>
              <a:rPr lang="es-MX" dirty="0" smtClean="0"/>
              <a:t> for </a:t>
            </a:r>
            <a:r>
              <a:rPr lang="es-MX" dirty="0" err="1" smtClean="0"/>
              <a:t>highlighting</a:t>
            </a:r>
            <a:r>
              <a:rPr lang="es-MX" dirty="0" smtClean="0"/>
              <a:t> 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areas</a:t>
            </a:r>
            <a:r>
              <a:rPr lang="es-MX" dirty="0" smtClean="0"/>
              <a:t> of </a:t>
            </a:r>
            <a:r>
              <a:rPr lang="es-MX" dirty="0" err="1" smtClean="0"/>
              <a:t>work</a:t>
            </a:r>
            <a:r>
              <a:rPr lang="es-MX" dirty="0" smtClean="0"/>
              <a:t> </a:t>
            </a:r>
            <a:r>
              <a:rPr lang="es-MX" dirty="0" err="1" smtClean="0"/>
              <a:t>covered</a:t>
            </a:r>
            <a:r>
              <a:rPr lang="es-MX" dirty="0" smtClean="0"/>
              <a:t> in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week</a:t>
            </a:r>
            <a:r>
              <a:rPr lang="es-MX" dirty="0" smtClean="0"/>
              <a:t> </a:t>
            </a:r>
            <a:r>
              <a:rPr lang="es-MX" dirty="0" err="1" smtClean="0"/>
              <a:t>which</a:t>
            </a:r>
            <a:r>
              <a:rPr lang="es-MX" dirty="0" smtClean="0"/>
              <a:t> I </a:t>
            </a:r>
            <a:r>
              <a:rPr lang="es-MX" dirty="0" err="1" smtClean="0"/>
              <a:t>need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go</a:t>
            </a:r>
            <a:r>
              <a:rPr lang="es-MX" dirty="0" smtClean="0"/>
              <a:t> </a:t>
            </a:r>
            <a:r>
              <a:rPr lang="es-MX" dirty="0" err="1" smtClean="0"/>
              <a:t>over</a:t>
            </a:r>
            <a:r>
              <a:rPr lang="es-MX" dirty="0" smtClean="0"/>
              <a:t> at </a:t>
            </a:r>
            <a:r>
              <a:rPr lang="es-MX" dirty="0" err="1" smtClean="0"/>
              <a:t>further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consolidate</a:t>
            </a:r>
            <a:r>
              <a:rPr lang="es-MX" dirty="0" smtClean="0"/>
              <a:t>”.</a:t>
            </a:r>
          </a:p>
          <a:p>
            <a:endParaRPr lang="es-MX" dirty="0" smtClean="0"/>
          </a:p>
          <a:p>
            <a:r>
              <a:rPr lang="es-MX" dirty="0" smtClean="0"/>
              <a:t>“</a:t>
            </a:r>
            <a:r>
              <a:rPr lang="es-MX" dirty="0" err="1" smtClean="0"/>
              <a:t>It</a:t>
            </a:r>
            <a:r>
              <a:rPr lang="es-MX" dirty="0" smtClean="0"/>
              <a:t> </a:t>
            </a:r>
            <a:r>
              <a:rPr lang="es-MX" dirty="0" err="1" smtClean="0"/>
              <a:t>made</a:t>
            </a:r>
            <a:r>
              <a:rPr lang="es-MX" dirty="0" smtClean="0"/>
              <a:t> me </a:t>
            </a:r>
            <a:r>
              <a:rPr lang="es-MX" dirty="0" err="1" smtClean="0"/>
              <a:t>think</a:t>
            </a:r>
            <a:r>
              <a:rPr lang="es-MX" dirty="0" smtClean="0"/>
              <a:t> </a:t>
            </a:r>
            <a:r>
              <a:rPr lang="es-MX" dirty="0" err="1" smtClean="0"/>
              <a:t>about</a:t>
            </a:r>
            <a:r>
              <a:rPr lang="es-MX" dirty="0" smtClean="0"/>
              <a:t> </a:t>
            </a:r>
            <a:r>
              <a:rPr lang="es-MX" dirty="0" err="1" smtClean="0"/>
              <a:t>what</a:t>
            </a:r>
            <a:r>
              <a:rPr lang="es-MX" dirty="0" smtClean="0"/>
              <a:t> I </a:t>
            </a:r>
            <a:r>
              <a:rPr lang="es-MX" dirty="0" err="1" smtClean="0"/>
              <a:t>was</a:t>
            </a:r>
            <a:r>
              <a:rPr lang="es-MX" dirty="0" smtClean="0"/>
              <a:t> </a:t>
            </a:r>
            <a:r>
              <a:rPr lang="es-MX" dirty="0" err="1" smtClean="0"/>
              <a:t>finding</a:t>
            </a:r>
            <a:r>
              <a:rPr lang="es-MX" dirty="0" smtClean="0"/>
              <a:t> </a:t>
            </a:r>
            <a:r>
              <a:rPr lang="es-MX" dirty="0" err="1" smtClean="0"/>
              <a:t>difficult</a:t>
            </a:r>
            <a:r>
              <a:rPr lang="es-MX" dirty="0" smtClean="0"/>
              <a:t> and </a:t>
            </a:r>
            <a:r>
              <a:rPr lang="es-MX" dirty="0" err="1" smtClean="0"/>
              <a:t>how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address</a:t>
            </a:r>
            <a:r>
              <a:rPr lang="es-MX" dirty="0" smtClean="0"/>
              <a:t> </a:t>
            </a:r>
            <a:r>
              <a:rPr lang="es-MX" dirty="0" err="1" smtClean="0"/>
              <a:t>it</a:t>
            </a:r>
            <a:r>
              <a:rPr lang="es-MX" dirty="0" smtClean="0"/>
              <a:t>”</a:t>
            </a:r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6552" y="-27384"/>
            <a:ext cx="10549596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410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339752" y="332656"/>
            <a:ext cx="6768753" cy="71566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b="1" dirty="0" smtClean="0">
                <a:solidFill>
                  <a:schemeClr val="tx1"/>
                </a:solidFill>
              </a:rPr>
              <a:t>Topics students found easy to learn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Introductions, telling the time, descriptive </a:t>
            </a:r>
            <a:r>
              <a:rPr lang="en-GB" sz="3200" dirty="0"/>
              <a:t>adjectives, comparisons of inequality </a:t>
            </a:r>
            <a:endParaRPr lang="en-GB" sz="3200" dirty="0" smtClean="0"/>
          </a:p>
          <a:p>
            <a:r>
              <a:rPr lang="en-GB" sz="3200" dirty="0" smtClean="0"/>
              <a:t>Verb </a:t>
            </a:r>
            <a:r>
              <a:rPr lang="en-GB" sz="3200" i="1" dirty="0" err="1" smtClean="0"/>
              <a:t>gustar</a:t>
            </a:r>
            <a:endParaRPr lang="en-GB" sz="3200" i="1" dirty="0" smtClean="0"/>
          </a:p>
          <a:p>
            <a:r>
              <a:rPr lang="en-GB" sz="3200" dirty="0"/>
              <a:t>Present tense (regular verbs)</a:t>
            </a:r>
          </a:p>
          <a:p>
            <a:r>
              <a:rPr lang="en-GB" sz="3200" dirty="0" smtClean="0"/>
              <a:t>Imperfect tense (due to its fewer irregularities </a:t>
            </a:r>
            <a:r>
              <a:rPr lang="en-GB" sz="3200" dirty="0"/>
              <a:t>if compared to the </a:t>
            </a:r>
            <a:r>
              <a:rPr lang="en-GB" sz="3200" dirty="0" err="1" smtClean="0"/>
              <a:t>preterite</a:t>
            </a:r>
            <a:r>
              <a:rPr lang="en-GB" sz="3200" dirty="0" smtClean="0"/>
              <a:t>, the </a:t>
            </a:r>
            <a:r>
              <a:rPr lang="en-GB" sz="3200" dirty="0"/>
              <a:t>lack of stem-changing </a:t>
            </a:r>
            <a:r>
              <a:rPr lang="en-GB" sz="3200" dirty="0" smtClean="0"/>
              <a:t>verbs) </a:t>
            </a:r>
          </a:p>
          <a:p>
            <a:endParaRPr lang="es-MX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6552" y="-27384"/>
            <a:ext cx="10549596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696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672" y="404664"/>
            <a:ext cx="7372449" cy="715665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b="1" dirty="0" smtClean="0">
                <a:solidFill>
                  <a:schemeClr val="tx1"/>
                </a:solidFill>
              </a:rPr>
              <a:t>Topics students found challenging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MX" sz="3200" dirty="0" err="1"/>
              <a:t>Direct</a:t>
            </a:r>
            <a:r>
              <a:rPr lang="es-MX" sz="3200" dirty="0"/>
              <a:t> and </a:t>
            </a:r>
            <a:r>
              <a:rPr lang="es-MX" sz="3200" dirty="0" err="1"/>
              <a:t>indirect</a:t>
            </a:r>
            <a:r>
              <a:rPr lang="es-MX" sz="3200" dirty="0"/>
              <a:t> </a:t>
            </a:r>
            <a:r>
              <a:rPr lang="es-MX" sz="3200" dirty="0" err="1"/>
              <a:t>object</a:t>
            </a:r>
            <a:r>
              <a:rPr lang="es-MX" sz="3200" dirty="0"/>
              <a:t> </a:t>
            </a:r>
            <a:r>
              <a:rPr lang="es-MX" sz="3200" dirty="0" err="1"/>
              <a:t>pronouns</a:t>
            </a:r>
            <a:r>
              <a:rPr lang="es-MX" sz="3200" dirty="0"/>
              <a:t> (12)</a:t>
            </a:r>
          </a:p>
          <a:p>
            <a:r>
              <a:rPr lang="es-MX" sz="3200" dirty="0" smtClean="0"/>
              <a:t>The </a:t>
            </a:r>
            <a:r>
              <a:rPr lang="es-MX" sz="3200" dirty="0" err="1"/>
              <a:t>preterite</a:t>
            </a:r>
            <a:r>
              <a:rPr lang="es-MX" sz="3200" dirty="0"/>
              <a:t> versus </a:t>
            </a:r>
            <a:r>
              <a:rPr lang="es-MX" sz="3200" dirty="0" err="1"/>
              <a:t>the</a:t>
            </a:r>
            <a:r>
              <a:rPr lang="es-MX" sz="3200" dirty="0"/>
              <a:t> </a:t>
            </a:r>
            <a:r>
              <a:rPr lang="es-MX" sz="3200" dirty="0" err="1" smtClean="0"/>
              <a:t>imperfect</a:t>
            </a:r>
            <a:r>
              <a:rPr lang="es-MX" sz="3200" dirty="0" smtClean="0"/>
              <a:t> (10)</a:t>
            </a:r>
          </a:p>
          <a:p>
            <a:r>
              <a:rPr lang="es-MX" sz="3200" dirty="0" smtClean="0"/>
              <a:t>Ser and estar (9)</a:t>
            </a:r>
          </a:p>
          <a:p>
            <a:r>
              <a:rPr lang="es-MX" sz="3200" dirty="0" err="1" smtClean="0"/>
              <a:t>Imperative</a:t>
            </a:r>
            <a:r>
              <a:rPr lang="es-MX" sz="3200" dirty="0" smtClean="0"/>
              <a:t> (5)</a:t>
            </a:r>
          </a:p>
          <a:p>
            <a:r>
              <a:rPr lang="es-MX" sz="3200" dirty="0" err="1" smtClean="0"/>
              <a:t>Subjunctive</a:t>
            </a:r>
            <a:r>
              <a:rPr lang="es-MX" sz="3200" dirty="0" smtClean="0"/>
              <a:t> (4)</a:t>
            </a:r>
          </a:p>
          <a:p>
            <a:r>
              <a:rPr lang="es-MX" sz="3200" dirty="0" err="1" smtClean="0"/>
              <a:t>Immediate</a:t>
            </a:r>
            <a:r>
              <a:rPr lang="es-MX" sz="3200" dirty="0" smtClean="0"/>
              <a:t> </a:t>
            </a:r>
            <a:r>
              <a:rPr lang="es-MX" sz="3200" dirty="0" err="1" smtClean="0"/>
              <a:t>future</a:t>
            </a:r>
            <a:r>
              <a:rPr lang="es-MX" sz="3200" dirty="0" smtClean="0"/>
              <a:t> (3)</a:t>
            </a:r>
            <a:endParaRPr lang="es-MX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6552" y="-27384"/>
            <a:ext cx="10549596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65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9768" y="332656"/>
            <a:ext cx="4984232" cy="758952"/>
          </a:xfrm>
        </p:spPr>
        <p:txBody>
          <a:bodyPr/>
          <a:lstStyle/>
          <a:p>
            <a:r>
              <a:rPr lang="en-GB" dirty="0" smtClean="0"/>
              <a:t>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Background</a:t>
            </a:r>
          </a:p>
          <a:p>
            <a:r>
              <a:rPr lang="en-GB" dirty="0" err="1" smtClean="0"/>
              <a:t>Ab</a:t>
            </a:r>
            <a:r>
              <a:rPr lang="en-GB" dirty="0" smtClean="0"/>
              <a:t> initio Spanish language skills</a:t>
            </a:r>
          </a:p>
          <a:p>
            <a:r>
              <a:rPr lang="en-GB" dirty="0" smtClean="0"/>
              <a:t>Methodology of “Reflective journal”</a:t>
            </a:r>
          </a:p>
          <a:p>
            <a:r>
              <a:rPr lang="en-GB" dirty="0" smtClean="0"/>
              <a:t>Findings</a:t>
            </a:r>
          </a:p>
          <a:p>
            <a:r>
              <a:rPr lang="en-GB" dirty="0" smtClean="0"/>
              <a:t>The way forward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712" y="404664"/>
            <a:ext cx="7012409" cy="715665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b="1" dirty="0" smtClean="0">
                <a:solidFill>
                  <a:schemeClr val="tx1"/>
                </a:solidFill>
              </a:rPr>
              <a:t>Students’ </a:t>
            </a:r>
            <a:r>
              <a:rPr lang="en-US" altLang="en-US" b="1" dirty="0" err="1" smtClean="0">
                <a:solidFill>
                  <a:schemeClr val="tx1"/>
                </a:solidFill>
              </a:rPr>
              <a:t>favourite</a:t>
            </a:r>
            <a:r>
              <a:rPr lang="en-US" altLang="en-US" b="1" dirty="0" smtClean="0">
                <a:solidFill>
                  <a:schemeClr val="tx1"/>
                </a:solidFill>
              </a:rPr>
              <a:t> tools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26288"/>
          </a:xfrm>
        </p:spPr>
        <p:txBody>
          <a:bodyPr>
            <a:normAutofit/>
          </a:bodyPr>
          <a:lstStyle/>
          <a:p>
            <a:r>
              <a:rPr lang="es-MX" sz="3200" dirty="0" err="1" smtClean="0"/>
              <a:t>Watching</a:t>
            </a:r>
            <a:r>
              <a:rPr lang="es-MX" sz="3200" dirty="0" smtClean="0"/>
              <a:t> </a:t>
            </a:r>
            <a:r>
              <a:rPr lang="es-MX" sz="3200" i="1" dirty="0" smtClean="0"/>
              <a:t>señor</a:t>
            </a:r>
            <a:r>
              <a:rPr lang="es-MX" sz="3200" dirty="0" smtClean="0"/>
              <a:t> </a:t>
            </a:r>
            <a:r>
              <a:rPr lang="es-MX" sz="3200" dirty="0" err="1" smtClean="0"/>
              <a:t>Jordan</a:t>
            </a:r>
            <a:r>
              <a:rPr lang="es-MX" sz="3200" dirty="0" smtClean="0"/>
              <a:t> on </a:t>
            </a:r>
            <a:r>
              <a:rPr lang="es-MX" sz="3200" dirty="0" err="1" smtClean="0"/>
              <a:t>Youtube</a:t>
            </a:r>
            <a:r>
              <a:rPr lang="es-MX" sz="3200" dirty="0" smtClean="0"/>
              <a:t> </a:t>
            </a:r>
            <a:r>
              <a:rPr lang="es-MX" sz="3200" dirty="0" err="1" smtClean="0"/>
              <a:t>before</a:t>
            </a:r>
            <a:r>
              <a:rPr lang="es-MX" sz="3200" dirty="0" smtClean="0"/>
              <a:t> </a:t>
            </a:r>
            <a:r>
              <a:rPr lang="es-MX" sz="3200" dirty="0" err="1" smtClean="0"/>
              <a:t>class</a:t>
            </a:r>
            <a:r>
              <a:rPr lang="es-MX" sz="3200" dirty="0" smtClean="0"/>
              <a:t> </a:t>
            </a:r>
          </a:p>
          <a:p>
            <a:r>
              <a:rPr lang="es-MX" sz="3200" dirty="0" err="1" smtClean="0"/>
              <a:t>Fill</a:t>
            </a:r>
            <a:r>
              <a:rPr lang="es-MX" sz="3200" dirty="0" smtClean="0"/>
              <a:t> in </a:t>
            </a:r>
            <a:r>
              <a:rPr lang="es-MX" sz="3200" dirty="0" err="1" smtClean="0"/>
              <a:t>the</a:t>
            </a:r>
            <a:r>
              <a:rPr lang="es-MX" sz="3200" dirty="0" smtClean="0"/>
              <a:t> </a:t>
            </a:r>
            <a:r>
              <a:rPr lang="es-MX" sz="3200" dirty="0" err="1" smtClean="0"/>
              <a:t>blank</a:t>
            </a:r>
            <a:r>
              <a:rPr lang="es-MX" sz="3200" dirty="0" smtClean="0"/>
              <a:t> </a:t>
            </a:r>
            <a:r>
              <a:rPr lang="es-MX" sz="3200" dirty="0" err="1" smtClean="0"/>
              <a:t>exercises</a:t>
            </a:r>
            <a:endParaRPr lang="es-MX" sz="3200" dirty="0" smtClean="0"/>
          </a:p>
          <a:p>
            <a:r>
              <a:rPr lang="es-MX" sz="3200" dirty="0" err="1" smtClean="0"/>
              <a:t>Vocabulary</a:t>
            </a:r>
            <a:r>
              <a:rPr lang="es-MX" sz="3200" dirty="0" smtClean="0"/>
              <a:t> </a:t>
            </a:r>
            <a:r>
              <a:rPr lang="es-MX" sz="3200" dirty="0" err="1" smtClean="0"/>
              <a:t>tests</a:t>
            </a:r>
            <a:endParaRPr lang="es-MX" sz="3200" dirty="0" smtClean="0"/>
          </a:p>
          <a:p>
            <a:r>
              <a:rPr lang="es-MX" sz="3200" dirty="0" err="1" smtClean="0"/>
              <a:t>Recap</a:t>
            </a:r>
            <a:r>
              <a:rPr lang="es-MX" sz="3200" dirty="0" smtClean="0"/>
              <a:t> </a:t>
            </a:r>
            <a:r>
              <a:rPr lang="es-MX" sz="3200" dirty="0" err="1" smtClean="0"/>
              <a:t>exercises</a:t>
            </a:r>
            <a:r>
              <a:rPr lang="es-MX" sz="3200" dirty="0" smtClean="0"/>
              <a:t> at </a:t>
            </a:r>
            <a:r>
              <a:rPr lang="es-MX" sz="3200" dirty="0" err="1" smtClean="0"/>
              <a:t>the</a:t>
            </a:r>
            <a:r>
              <a:rPr lang="es-MX" sz="3200" dirty="0" smtClean="0"/>
              <a:t> </a:t>
            </a:r>
            <a:r>
              <a:rPr lang="es-MX" sz="3200" dirty="0" err="1" smtClean="0"/>
              <a:t>beginning</a:t>
            </a:r>
            <a:r>
              <a:rPr lang="es-MX" sz="3200" dirty="0" smtClean="0"/>
              <a:t> of </a:t>
            </a:r>
            <a:r>
              <a:rPr lang="es-MX" sz="3200" dirty="0" err="1" smtClean="0"/>
              <a:t>each</a:t>
            </a:r>
            <a:r>
              <a:rPr lang="es-MX" sz="3200" dirty="0" smtClean="0"/>
              <a:t> </a:t>
            </a:r>
            <a:r>
              <a:rPr lang="es-MX" sz="3200" dirty="0" err="1" smtClean="0"/>
              <a:t>term</a:t>
            </a:r>
            <a:endParaRPr lang="es-MX" sz="32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6552" y="-27384"/>
            <a:ext cx="10549596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696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1536" y="221776"/>
            <a:ext cx="7072464" cy="758952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chemeClr val="tx1"/>
                </a:solidFill>
              </a:rPr>
              <a:t>Most popular studying strategies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MX" sz="3200" dirty="0" err="1" smtClean="0"/>
              <a:t>Rewriting</a:t>
            </a:r>
            <a:r>
              <a:rPr lang="es-MX" sz="3200" dirty="0" smtClean="0"/>
              <a:t> notes </a:t>
            </a:r>
          </a:p>
          <a:p>
            <a:r>
              <a:rPr lang="es-MX" sz="3200" dirty="0" err="1" smtClean="0"/>
              <a:t>Revising</a:t>
            </a:r>
            <a:r>
              <a:rPr lang="es-MX" sz="3200" dirty="0" smtClean="0"/>
              <a:t> notes</a:t>
            </a:r>
          </a:p>
          <a:p>
            <a:r>
              <a:rPr lang="es-MX" sz="3200" dirty="0" err="1" smtClean="0"/>
              <a:t>Revision</a:t>
            </a:r>
            <a:r>
              <a:rPr lang="es-MX" sz="3200" dirty="0" smtClean="0"/>
              <a:t> </a:t>
            </a:r>
            <a:r>
              <a:rPr lang="es-MX" sz="3200" dirty="0"/>
              <a:t>posters </a:t>
            </a:r>
            <a:r>
              <a:rPr lang="es-MX" sz="3200" dirty="0" err="1" smtClean="0"/>
              <a:t>or</a:t>
            </a:r>
            <a:r>
              <a:rPr lang="es-MX" sz="3200" dirty="0" smtClean="0"/>
              <a:t> charts</a:t>
            </a:r>
          </a:p>
          <a:p>
            <a:r>
              <a:rPr lang="es-MX" sz="3200" dirty="0" err="1" smtClean="0"/>
              <a:t>Mentoring</a:t>
            </a:r>
            <a:r>
              <a:rPr lang="es-MX" sz="3200" dirty="0" smtClean="0"/>
              <a:t> </a:t>
            </a:r>
            <a:r>
              <a:rPr lang="es-MX" sz="3200" dirty="0"/>
              <a:t>from </a:t>
            </a:r>
            <a:r>
              <a:rPr lang="es-MX" sz="3200" dirty="0" err="1"/>
              <a:t>second</a:t>
            </a:r>
            <a:r>
              <a:rPr lang="es-MX" sz="3200" dirty="0"/>
              <a:t> </a:t>
            </a:r>
            <a:r>
              <a:rPr lang="es-MX" sz="3200" dirty="0" err="1"/>
              <a:t>year</a:t>
            </a:r>
            <a:r>
              <a:rPr lang="es-MX" sz="3200" dirty="0"/>
              <a:t> </a:t>
            </a:r>
            <a:r>
              <a:rPr lang="es-MX" sz="3200" dirty="0" err="1"/>
              <a:t>students</a:t>
            </a:r>
            <a:endParaRPr lang="es-MX" sz="3200" dirty="0"/>
          </a:p>
          <a:p>
            <a:endParaRPr lang="es-MX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8781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211961" y="404664"/>
            <a:ext cx="4680520" cy="715665"/>
          </a:xfrm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chemeClr val="tx1"/>
                </a:solidFill>
              </a:rPr>
              <a:t>My reflections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301752" y="1484784"/>
            <a:ext cx="8590728" cy="4926288"/>
          </a:xfrm>
        </p:spPr>
        <p:txBody>
          <a:bodyPr>
            <a:noAutofit/>
          </a:bodyPr>
          <a:lstStyle/>
          <a:p>
            <a:r>
              <a:rPr lang="es-MX" sz="2600" b="1" dirty="0" err="1" smtClean="0"/>
              <a:t>Promotes</a:t>
            </a:r>
            <a:r>
              <a:rPr lang="es-MX" sz="2600" b="1" dirty="0" smtClean="0"/>
              <a:t> </a:t>
            </a:r>
            <a:r>
              <a:rPr lang="es-MX" sz="2600" b="1" dirty="0" err="1" smtClean="0"/>
              <a:t>independent</a:t>
            </a:r>
            <a:r>
              <a:rPr lang="es-MX" sz="2600" b="1" dirty="0" smtClean="0"/>
              <a:t> </a:t>
            </a:r>
            <a:r>
              <a:rPr lang="es-MX" sz="2600" b="1" dirty="0" err="1" smtClean="0"/>
              <a:t>learning</a:t>
            </a:r>
            <a:endParaRPr lang="es-MX" sz="2600" b="1" dirty="0" smtClean="0"/>
          </a:p>
          <a:p>
            <a:r>
              <a:rPr lang="es-MX" sz="2600" b="1" dirty="0" smtClean="0"/>
              <a:t>Module </a:t>
            </a:r>
            <a:r>
              <a:rPr lang="es-MX" sz="2600" b="1" dirty="0" err="1" smtClean="0"/>
              <a:t>evaluation</a:t>
            </a:r>
            <a:r>
              <a:rPr lang="es-MX" sz="2600" b="1" dirty="0" smtClean="0"/>
              <a:t> from </a:t>
            </a:r>
            <a:r>
              <a:rPr lang="es-MX" sz="2600" b="1" dirty="0" err="1" smtClean="0"/>
              <a:t>students</a:t>
            </a:r>
            <a:r>
              <a:rPr lang="es-MX" sz="2600" b="1" dirty="0" smtClean="0"/>
              <a:t> </a:t>
            </a:r>
            <a:r>
              <a:rPr lang="es-MX" sz="2600" b="1" dirty="0" err="1" smtClean="0"/>
              <a:t>was</a:t>
            </a:r>
            <a:r>
              <a:rPr lang="es-MX" sz="2600" b="1" dirty="0" smtClean="0"/>
              <a:t> </a:t>
            </a:r>
            <a:r>
              <a:rPr lang="es-MX" sz="2600" b="1" dirty="0" err="1" smtClean="0"/>
              <a:t>very</a:t>
            </a:r>
            <a:r>
              <a:rPr lang="es-MX" sz="2600" b="1" dirty="0" smtClean="0"/>
              <a:t> </a:t>
            </a:r>
            <a:r>
              <a:rPr lang="es-MX" sz="2600" b="1" dirty="0" err="1" smtClean="0"/>
              <a:t>high</a:t>
            </a:r>
            <a:r>
              <a:rPr lang="es-MX" sz="2600" b="1" dirty="0" smtClean="0"/>
              <a:t> and positive</a:t>
            </a:r>
          </a:p>
          <a:p>
            <a:r>
              <a:rPr lang="es-MX" sz="2600" dirty="0" err="1" smtClean="0"/>
              <a:t>Preterite</a:t>
            </a:r>
            <a:r>
              <a:rPr lang="es-MX" sz="2600" dirty="0" smtClean="0"/>
              <a:t> and </a:t>
            </a:r>
            <a:r>
              <a:rPr lang="es-MX" sz="2600" dirty="0" err="1" smtClean="0"/>
              <a:t>imperfect</a:t>
            </a:r>
            <a:r>
              <a:rPr lang="es-MX" sz="2600" dirty="0" smtClean="0"/>
              <a:t> (</a:t>
            </a:r>
            <a:r>
              <a:rPr lang="es-MX" sz="2600" dirty="0" err="1" smtClean="0"/>
              <a:t>taught</a:t>
            </a:r>
            <a:r>
              <a:rPr lang="es-MX" sz="2600" dirty="0" smtClean="0"/>
              <a:t> </a:t>
            </a:r>
            <a:r>
              <a:rPr lang="es-MX" sz="2600" dirty="0" err="1" smtClean="0"/>
              <a:t>close</a:t>
            </a:r>
            <a:r>
              <a:rPr lang="es-MX" sz="2600" dirty="0" smtClean="0"/>
              <a:t> </a:t>
            </a:r>
            <a:r>
              <a:rPr lang="es-MX" sz="2600" dirty="0" err="1" smtClean="0"/>
              <a:t>together</a:t>
            </a:r>
            <a:r>
              <a:rPr lang="es-MX" sz="2600" dirty="0" smtClean="0"/>
              <a:t> </a:t>
            </a:r>
            <a:r>
              <a:rPr lang="es-MX" sz="2600" dirty="0" smtClean="0">
                <a:sym typeface="Wingdings"/>
              </a:rPr>
              <a:t></a:t>
            </a:r>
            <a:r>
              <a:rPr lang="es-MX" sz="2600" dirty="0" smtClean="0"/>
              <a:t>) (</a:t>
            </a:r>
            <a:r>
              <a:rPr lang="es-MX" sz="2600" dirty="0" err="1" smtClean="0"/>
              <a:t>those</a:t>
            </a:r>
            <a:r>
              <a:rPr lang="es-MX" sz="2600" dirty="0" smtClean="0"/>
              <a:t> </a:t>
            </a:r>
            <a:r>
              <a:rPr lang="es-MX" sz="2600" dirty="0" err="1" smtClean="0"/>
              <a:t>doing</a:t>
            </a:r>
            <a:r>
              <a:rPr lang="es-MX" sz="2600" dirty="0" smtClean="0"/>
              <a:t> French at </a:t>
            </a:r>
            <a:r>
              <a:rPr lang="es-MX" sz="2600" dirty="0" err="1" smtClean="0"/>
              <a:t>advantage</a:t>
            </a:r>
            <a:r>
              <a:rPr lang="es-MX" sz="2600" dirty="0" smtClean="0"/>
              <a:t> </a:t>
            </a:r>
            <a:r>
              <a:rPr lang="es-MX" sz="2600" dirty="0" smtClean="0">
                <a:sym typeface="Wingdings"/>
              </a:rPr>
              <a:t></a:t>
            </a:r>
            <a:r>
              <a:rPr lang="es-MX" sz="2600" dirty="0" smtClean="0"/>
              <a:t>)</a:t>
            </a:r>
          </a:p>
          <a:p>
            <a:r>
              <a:rPr lang="en-GB" sz="2600" dirty="0" smtClean="0"/>
              <a:t>Conditional </a:t>
            </a:r>
            <a:r>
              <a:rPr lang="en-GB" sz="2600" dirty="0"/>
              <a:t>and the simple future </a:t>
            </a:r>
            <a:r>
              <a:rPr lang="en-GB" sz="2600" dirty="0" smtClean="0"/>
              <a:t>(taught close together </a:t>
            </a:r>
            <a:r>
              <a:rPr lang="es-MX" sz="2600" dirty="0" smtClean="0">
                <a:sym typeface="Wingdings"/>
              </a:rPr>
              <a:t>)</a:t>
            </a:r>
            <a:endParaRPr lang="en-GB" sz="2600" dirty="0" smtClean="0"/>
          </a:p>
          <a:p>
            <a:r>
              <a:rPr lang="es-MX" sz="2600" dirty="0" err="1" smtClean="0"/>
              <a:t>Being</a:t>
            </a:r>
            <a:r>
              <a:rPr lang="es-MX" sz="2600" dirty="0" smtClean="0"/>
              <a:t> </a:t>
            </a:r>
            <a:r>
              <a:rPr lang="es-MX" sz="2600" dirty="0" err="1" smtClean="0"/>
              <a:t>cautious</a:t>
            </a:r>
            <a:r>
              <a:rPr lang="es-MX" sz="2600" dirty="0" smtClean="0"/>
              <a:t> </a:t>
            </a:r>
            <a:r>
              <a:rPr lang="es-MX" sz="2600" dirty="0" err="1" smtClean="0"/>
              <a:t>about</a:t>
            </a:r>
            <a:r>
              <a:rPr lang="es-MX" sz="2600" dirty="0" smtClean="0"/>
              <a:t> </a:t>
            </a:r>
            <a:r>
              <a:rPr lang="es-MX" sz="2600" dirty="0" err="1" smtClean="0"/>
              <a:t>comparing</a:t>
            </a:r>
            <a:r>
              <a:rPr lang="es-MX" sz="2600" dirty="0" smtClean="0"/>
              <a:t> </a:t>
            </a:r>
            <a:r>
              <a:rPr lang="es-MX" sz="2600" dirty="0" err="1" smtClean="0"/>
              <a:t>the</a:t>
            </a:r>
            <a:r>
              <a:rPr lang="es-MX" sz="2600" dirty="0" smtClean="0"/>
              <a:t> </a:t>
            </a:r>
            <a:r>
              <a:rPr lang="es-MX" sz="2600" dirty="0" err="1" smtClean="0"/>
              <a:t>imperative</a:t>
            </a:r>
            <a:r>
              <a:rPr lang="es-MX" sz="2600" dirty="0" smtClean="0"/>
              <a:t> and </a:t>
            </a:r>
            <a:r>
              <a:rPr lang="es-MX" sz="2600" dirty="0" err="1" smtClean="0"/>
              <a:t>subjunctive</a:t>
            </a:r>
            <a:endParaRPr lang="es-MX" sz="2600" dirty="0" smtClean="0"/>
          </a:p>
          <a:p>
            <a:r>
              <a:rPr lang="es-MX" sz="2600" dirty="0" smtClean="0"/>
              <a:t>Videos </a:t>
            </a:r>
            <a:r>
              <a:rPr lang="es-MX" sz="2600" dirty="0" err="1" smtClean="0"/>
              <a:t>or</a:t>
            </a:r>
            <a:r>
              <a:rPr lang="es-MX" sz="2600" dirty="0" smtClean="0"/>
              <a:t> </a:t>
            </a:r>
            <a:r>
              <a:rPr lang="es-MX" sz="2600" dirty="0" err="1" smtClean="0"/>
              <a:t>revising</a:t>
            </a:r>
            <a:r>
              <a:rPr lang="es-MX" sz="2600" dirty="0" smtClean="0"/>
              <a:t> in </a:t>
            </a:r>
            <a:r>
              <a:rPr lang="es-MX" sz="2600" dirty="0" err="1" smtClean="0"/>
              <a:t>advance</a:t>
            </a:r>
            <a:r>
              <a:rPr lang="es-MX" sz="2600" dirty="0" smtClean="0"/>
              <a:t> “</a:t>
            </a:r>
            <a:r>
              <a:rPr lang="es-MX" sz="2600" dirty="0" err="1" smtClean="0"/>
              <a:t>definitely</a:t>
            </a:r>
            <a:r>
              <a:rPr lang="es-MX" sz="2600" dirty="0" smtClean="0"/>
              <a:t> </a:t>
            </a:r>
            <a:r>
              <a:rPr lang="es-MX" sz="2600" dirty="0" err="1" smtClean="0"/>
              <a:t>worth</a:t>
            </a:r>
            <a:r>
              <a:rPr lang="es-MX" sz="2600" dirty="0" smtClean="0"/>
              <a:t> </a:t>
            </a:r>
            <a:r>
              <a:rPr lang="es-MX" sz="2600" dirty="0" err="1" smtClean="0"/>
              <a:t>doing</a:t>
            </a:r>
            <a:r>
              <a:rPr lang="es-MX" sz="2600" dirty="0" smtClean="0"/>
              <a:t>!”</a:t>
            </a:r>
          </a:p>
          <a:p>
            <a:r>
              <a:rPr lang="es-MX" sz="2600" dirty="0" err="1" smtClean="0"/>
              <a:t>Vocabulary</a:t>
            </a:r>
            <a:r>
              <a:rPr lang="es-MX" sz="2600" dirty="0" smtClean="0"/>
              <a:t>/</a:t>
            </a:r>
            <a:r>
              <a:rPr lang="es-MX" sz="2600" dirty="0" err="1" smtClean="0"/>
              <a:t>grammar</a:t>
            </a:r>
            <a:r>
              <a:rPr lang="es-MX" sz="2600" dirty="0" smtClean="0"/>
              <a:t> </a:t>
            </a:r>
            <a:r>
              <a:rPr lang="es-MX" sz="2600" dirty="0" err="1" smtClean="0"/>
              <a:t>tests</a:t>
            </a:r>
            <a:endParaRPr lang="es-MX" sz="26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6552" y="-27384"/>
            <a:ext cx="10549596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8120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es-MX" b="1" dirty="0" smtClean="0"/>
          </a:p>
          <a:p>
            <a:pPr algn="ctr">
              <a:buNone/>
            </a:pPr>
            <a:endParaRPr lang="es-MX" b="1" dirty="0" smtClean="0"/>
          </a:p>
          <a:p>
            <a:pPr algn="ctr">
              <a:buNone/>
            </a:pPr>
            <a:endParaRPr lang="es-MX" b="1" dirty="0" smtClean="0"/>
          </a:p>
          <a:p>
            <a:pPr algn="ctr">
              <a:buNone/>
            </a:pPr>
            <a:r>
              <a:rPr lang="es-MX" sz="3200" b="1" dirty="0" err="1" smtClean="0"/>
              <a:t>It</a:t>
            </a:r>
            <a:r>
              <a:rPr lang="es-MX" sz="3200" b="1" dirty="0" smtClean="0"/>
              <a:t> </a:t>
            </a:r>
            <a:r>
              <a:rPr lang="es-MX" sz="3200" b="1" dirty="0" err="1" smtClean="0"/>
              <a:t>is</a:t>
            </a:r>
            <a:r>
              <a:rPr lang="es-MX" sz="3200" b="1" dirty="0" smtClean="0"/>
              <a:t> a </a:t>
            </a:r>
            <a:r>
              <a:rPr lang="es-MX" sz="3200" b="1" dirty="0" err="1" smtClean="0"/>
              <a:t>lot</a:t>
            </a:r>
            <a:r>
              <a:rPr lang="es-MX" sz="3200" b="1" dirty="0" smtClean="0"/>
              <a:t> of </a:t>
            </a:r>
            <a:r>
              <a:rPr lang="es-MX" sz="3200" b="1" dirty="0" err="1" smtClean="0"/>
              <a:t>work</a:t>
            </a:r>
            <a:r>
              <a:rPr lang="es-MX" sz="3200" b="1" dirty="0" smtClean="0"/>
              <a:t>!</a:t>
            </a:r>
            <a:endParaRPr lang="en-GB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347864" y="332656"/>
            <a:ext cx="5644257" cy="715665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b="1" dirty="0" smtClean="0">
                <a:solidFill>
                  <a:schemeClr val="tx1"/>
                </a:solidFill>
              </a:rPr>
              <a:t>How could I improve it?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301752" y="1412776"/>
            <a:ext cx="8503920" cy="4572000"/>
          </a:xfrm>
        </p:spPr>
        <p:txBody>
          <a:bodyPr>
            <a:normAutofit fontScale="92500" lnSpcReduction="10000"/>
          </a:bodyPr>
          <a:lstStyle/>
          <a:p>
            <a:endParaRPr lang="es-MX" dirty="0" smtClean="0"/>
          </a:p>
          <a:p>
            <a:r>
              <a:rPr lang="es-MX" sz="3200" dirty="0" err="1" smtClean="0"/>
              <a:t>Fornightly</a:t>
            </a:r>
            <a:r>
              <a:rPr lang="es-MX" sz="3200" dirty="0" smtClean="0"/>
              <a:t> / once a </a:t>
            </a:r>
            <a:r>
              <a:rPr lang="es-MX" sz="3200" dirty="0" err="1" smtClean="0"/>
              <a:t>month</a:t>
            </a:r>
            <a:r>
              <a:rPr lang="es-MX" sz="3200" dirty="0" smtClean="0"/>
              <a:t>/</a:t>
            </a:r>
            <a:r>
              <a:rPr lang="es-MX" sz="3200" dirty="0" err="1" smtClean="0"/>
              <a:t>term</a:t>
            </a:r>
            <a:endParaRPr lang="es-MX" sz="3200" dirty="0" smtClean="0"/>
          </a:p>
          <a:p>
            <a:endParaRPr lang="es-MX" sz="3200" dirty="0" smtClean="0"/>
          </a:p>
          <a:p>
            <a:r>
              <a:rPr lang="es-MX" sz="3200" dirty="0" err="1" smtClean="0"/>
              <a:t>Asking</a:t>
            </a:r>
            <a:r>
              <a:rPr lang="es-MX" sz="3200" dirty="0" smtClean="0"/>
              <a:t> </a:t>
            </a:r>
            <a:r>
              <a:rPr lang="es-MX" sz="3200" dirty="0" err="1" smtClean="0"/>
              <a:t>students</a:t>
            </a:r>
            <a:r>
              <a:rPr lang="es-MX" sz="3200" dirty="0" smtClean="0"/>
              <a:t> </a:t>
            </a:r>
            <a:r>
              <a:rPr lang="es-MX" sz="3200" dirty="0" err="1" smtClean="0"/>
              <a:t>specific</a:t>
            </a:r>
            <a:r>
              <a:rPr lang="es-MX" sz="3200" dirty="0" smtClean="0"/>
              <a:t> </a:t>
            </a:r>
            <a:r>
              <a:rPr lang="es-MX" sz="3200" dirty="0" err="1" smtClean="0"/>
              <a:t>questions</a:t>
            </a:r>
            <a:endParaRPr lang="es-MX" sz="3200" dirty="0" smtClean="0"/>
          </a:p>
          <a:p>
            <a:endParaRPr lang="es-MX" sz="3200" dirty="0" smtClean="0"/>
          </a:p>
          <a:p>
            <a:r>
              <a:rPr lang="es-MX" sz="3200" dirty="0" err="1" smtClean="0"/>
              <a:t>Incorporating</a:t>
            </a:r>
            <a:r>
              <a:rPr lang="es-MX" sz="3200" dirty="0" smtClean="0"/>
              <a:t> </a:t>
            </a:r>
            <a:r>
              <a:rPr lang="es-MX" sz="3200" dirty="0" err="1" smtClean="0"/>
              <a:t>it</a:t>
            </a:r>
            <a:r>
              <a:rPr lang="es-MX" sz="3200" dirty="0" smtClean="0"/>
              <a:t> as </a:t>
            </a:r>
            <a:r>
              <a:rPr lang="es-MX" sz="3200" dirty="0" err="1" smtClean="0"/>
              <a:t>part</a:t>
            </a:r>
            <a:r>
              <a:rPr lang="es-MX" sz="3200" dirty="0" smtClean="0"/>
              <a:t> of </a:t>
            </a:r>
            <a:r>
              <a:rPr lang="es-MX" sz="3200" dirty="0" err="1" smtClean="0"/>
              <a:t>summative</a:t>
            </a:r>
            <a:r>
              <a:rPr lang="es-MX" sz="3200" dirty="0" smtClean="0"/>
              <a:t> </a:t>
            </a:r>
            <a:r>
              <a:rPr lang="es-MX" sz="3200" dirty="0" err="1" smtClean="0"/>
              <a:t>assessment</a:t>
            </a:r>
            <a:r>
              <a:rPr lang="es-MX" sz="3200" dirty="0" smtClean="0"/>
              <a:t> (Portfolio </a:t>
            </a:r>
            <a:r>
              <a:rPr lang="es-MX" sz="3200" dirty="0" err="1" smtClean="0"/>
              <a:t>activities</a:t>
            </a:r>
            <a:r>
              <a:rPr lang="es-MX" sz="3200" dirty="0" smtClean="0"/>
              <a:t>)</a:t>
            </a:r>
          </a:p>
          <a:p>
            <a:endParaRPr lang="es-MX" sz="3200" dirty="0" smtClean="0"/>
          </a:p>
          <a:p>
            <a:r>
              <a:rPr lang="es-MX" sz="3200" dirty="0" err="1" smtClean="0"/>
              <a:t>Developing</a:t>
            </a:r>
            <a:r>
              <a:rPr lang="es-MX" sz="3200" dirty="0" smtClean="0"/>
              <a:t> </a:t>
            </a:r>
            <a:r>
              <a:rPr lang="es-MX" sz="3200" dirty="0" err="1" smtClean="0"/>
              <a:t>marking</a:t>
            </a:r>
            <a:r>
              <a:rPr lang="es-MX" sz="3200" dirty="0" smtClean="0"/>
              <a:t> </a:t>
            </a:r>
            <a:r>
              <a:rPr lang="es-MX" sz="3200" dirty="0" err="1" smtClean="0"/>
              <a:t>criteria</a:t>
            </a:r>
            <a:r>
              <a:rPr lang="es-MX" sz="3200" dirty="0" smtClean="0"/>
              <a:t> for “</a:t>
            </a:r>
            <a:r>
              <a:rPr lang="es-MX" sz="3200" dirty="0" err="1" smtClean="0"/>
              <a:t>reflections</a:t>
            </a:r>
            <a:r>
              <a:rPr lang="es-MX" sz="3200" dirty="0" smtClean="0"/>
              <a:t>”</a:t>
            </a:r>
          </a:p>
          <a:p>
            <a:endParaRPr lang="es-MX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6552" y="-27384"/>
            <a:ext cx="10549596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410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635896" y="404664"/>
            <a:ext cx="5356225" cy="715665"/>
          </a:xfrm>
        </p:spPr>
        <p:txBody>
          <a:bodyPr/>
          <a:lstStyle/>
          <a:p>
            <a:pPr eaLnBrk="1" hangingPunct="1"/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en-US" sz="3600" dirty="0" smtClean="0"/>
              <a:t>	Questions, comments and/or suggestions are welcome!  </a:t>
            </a:r>
            <a:endParaRPr lang="es-MX" sz="36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6552" y="-27384"/>
            <a:ext cx="10549596" cy="576064"/>
          </a:xfrm>
          <a:prstGeom prst="rect">
            <a:avLst/>
          </a:prstGeom>
        </p:spPr>
      </p:pic>
      <p:pic>
        <p:nvPicPr>
          <p:cNvPr id="5" name="Picture 4" descr="bow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948264" y="1700808"/>
            <a:ext cx="171450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410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635896" y="404664"/>
            <a:ext cx="5356225" cy="715665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solidFill>
                  <a:schemeClr val="tx1"/>
                </a:solidFill>
              </a:rPr>
              <a:t>Background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MX" sz="3200" dirty="0" err="1" smtClean="0"/>
              <a:t>Reflective</a:t>
            </a:r>
            <a:r>
              <a:rPr lang="es-MX" sz="3200" dirty="0" smtClean="0"/>
              <a:t> </a:t>
            </a:r>
            <a:r>
              <a:rPr lang="es-MX" sz="3200" dirty="0" err="1" smtClean="0"/>
              <a:t>writing</a:t>
            </a:r>
            <a:r>
              <a:rPr lang="es-MX" sz="3200" dirty="0" smtClean="0"/>
              <a:t> </a:t>
            </a:r>
            <a:r>
              <a:rPr lang="es-MX" sz="3200" dirty="0" err="1" smtClean="0"/>
              <a:t>widely</a:t>
            </a:r>
            <a:r>
              <a:rPr lang="es-MX" sz="3200" dirty="0" smtClean="0"/>
              <a:t> </a:t>
            </a:r>
            <a:r>
              <a:rPr lang="es-MX" sz="3200" dirty="0" err="1" smtClean="0"/>
              <a:t>used</a:t>
            </a:r>
            <a:r>
              <a:rPr lang="es-MX" sz="3200" dirty="0" smtClean="0"/>
              <a:t> in HE</a:t>
            </a:r>
          </a:p>
          <a:p>
            <a:r>
              <a:rPr lang="en-GB" sz="3200" dirty="0" smtClean="0"/>
              <a:t>Postgraduate Certificate in Academic Practice</a:t>
            </a:r>
            <a:r>
              <a:rPr lang="es-MX" sz="3200" dirty="0" smtClean="0"/>
              <a:t> (PGCAP)</a:t>
            </a:r>
            <a:endParaRPr lang="en-GB" sz="32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6552" y="-27384"/>
            <a:ext cx="10549596" cy="5760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7600" y="260648"/>
            <a:ext cx="6496400" cy="758952"/>
          </a:xfrm>
        </p:spPr>
        <p:txBody>
          <a:bodyPr/>
          <a:lstStyle/>
          <a:p>
            <a:r>
              <a:rPr lang="en-GB" dirty="0" smtClean="0"/>
              <a:t>About </a:t>
            </a:r>
            <a:r>
              <a:rPr lang="en-GB" dirty="0" err="1" smtClean="0"/>
              <a:t>Ab</a:t>
            </a:r>
            <a:r>
              <a:rPr lang="en-GB" dirty="0" smtClean="0"/>
              <a:t> initio language skills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82272"/>
          </a:xfrm>
        </p:spPr>
        <p:txBody>
          <a:bodyPr>
            <a:normAutofit/>
          </a:bodyPr>
          <a:lstStyle/>
          <a:p>
            <a:r>
              <a:rPr lang="en-GB" dirty="0" smtClean="0"/>
              <a:t>Learning outcomes</a:t>
            </a:r>
          </a:p>
          <a:p>
            <a:pPr lvl="1"/>
            <a:r>
              <a:rPr lang="en-GB" sz="2400" dirty="0">
                <a:solidFill>
                  <a:schemeClr val="tx1"/>
                </a:solidFill>
                <a:latin typeface="Arial" charset="0"/>
                <a:cs typeface="Arial" charset="0"/>
              </a:rPr>
              <a:t>This module is intended to develop language skills at a very quick pace and introduce the structures, lexicon and skills necessary to communicate in the foreign language. It </a:t>
            </a:r>
            <a:r>
              <a:rPr lang="en-GB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equips </a:t>
            </a:r>
            <a:r>
              <a:rPr lang="en-GB" sz="2400" dirty="0">
                <a:solidFill>
                  <a:schemeClr val="tx1"/>
                </a:solidFill>
                <a:latin typeface="Arial" charset="0"/>
                <a:cs typeface="Arial" charset="0"/>
              </a:rPr>
              <a:t>students with the knowledge, tools and techniques necessary for effective independent language learning. Students </a:t>
            </a:r>
            <a:r>
              <a:rPr lang="en-GB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learn </a:t>
            </a:r>
            <a:r>
              <a:rPr lang="en-GB" sz="2400" dirty="0">
                <a:solidFill>
                  <a:schemeClr val="tx1"/>
                </a:solidFill>
                <a:latin typeface="Arial" charset="0"/>
                <a:cs typeface="Arial" charset="0"/>
              </a:rPr>
              <a:t>to analyse, understand and practice grammatical structures in different contexts.</a:t>
            </a:r>
            <a:endParaRPr lang="en-GB" sz="2400" b="1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r>
              <a:rPr lang="en-GB" dirty="0" smtClean="0"/>
              <a:t>Content: B2 (CEFRL) </a:t>
            </a:r>
          </a:p>
          <a:p>
            <a:r>
              <a:rPr lang="en-GB" dirty="0" smtClean="0"/>
              <a:t>Assessment</a:t>
            </a:r>
          </a:p>
          <a:p>
            <a:pPr lvl="1"/>
            <a:r>
              <a:rPr lang="en-GB" dirty="0" smtClean="0">
                <a:solidFill>
                  <a:schemeClr val="tx1"/>
                </a:solidFill>
              </a:rPr>
              <a:t>Portfolio (60%) + Closed exam (40%)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16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040311" y="404664"/>
            <a:ext cx="5356225" cy="715665"/>
          </a:xfrm>
        </p:spPr>
        <p:txBody>
          <a:bodyPr/>
          <a:lstStyle/>
          <a:p>
            <a:pPr eaLnBrk="1" hangingPunct="1"/>
            <a:r>
              <a:rPr lang="en-GB" altLang="en-US" b="1" dirty="0" smtClean="0">
                <a:solidFill>
                  <a:schemeClr val="tx1"/>
                </a:solidFill>
              </a:rPr>
              <a:t>Student profile</a:t>
            </a:r>
            <a:endParaRPr lang="en-US" altLang="en-US" b="1" dirty="0" smtClean="0">
              <a:solidFill>
                <a:schemeClr val="tx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MX" dirty="0" err="1" smtClean="0"/>
              <a:t>Demonstrated</a:t>
            </a:r>
            <a:r>
              <a:rPr lang="es-MX" dirty="0" smtClean="0"/>
              <a:t> </a:t>
            </a:r>
            <a:r>
              <a:rPr lang="es-MX" dirty="0" err="1" smtClean="0"/>
              <a:t>competence</a:t>
            </a:r>
            <a:r>
              <a:rPr lang="es-MX" dirty="0" smtClean="0"/>
              <a:t> in </a:t>
            </a:r>
            <a:r>
              <a:rPr lang="es-MX" dirty="0" err="1" smtClean="0"/>
              <a:t>language</a:t>
            </a:r>
            <a:r>
              <a:rPr lang="es-MX" dirty="0" smtClean="0"/>
              <a:t> </a:t>
            </a:r>
            <a:r>
              <a:rPr lang="es-MX" dirty="0" err="1" smtClean="0"/>
              <a:t>learning</a:t>
            </a:r>
            <a:endParaRPr lang="es-MX" dirty="0" smtClean="0"/>
          </a:p>
          <a:p>
            <a:r>
              <a:rPr lang="es-MX" dirty="0" smtClean="0"/>
              <a:t>18 </a:t>
            </a:r>
            <a:r>
              <a:rPr lang="es-MX" dirty="0" err="1" smtClean="0"/>
              <a:t>year</a:t>
            </a:r>
            <a:r>
              <a:rPr lang="es-MX" dirty="0" smtClean="0"/>
              <a:t> </a:t>
            </a:r>
            <a:r>
              <a:rPr lang="es-MX" dirty="0" err="1" smtClean="0"/>
              <a:t>olds</a:t>
            </a:r>
            <a:endParaRPr lang="es-MX" dirty="0" smtClean="0"/>
          </a:p>
          <a:p>
            <a:r>
              <a:rPr lang="es-MX" dirty="0" err="1" smtClean="0"/>
              <a:t>Class-size</a:t>
            </a:r>
            <a:r>
              <a:rPr lang="es-MX" dirty="0" smtClean="0"/>
              <a:t> of 12 (9 </a:t>
            </a:r>
            <a:r>
              <a:rPr lang="es-MX" dirty="0" err="1" smtClean="0"/>
              <a:t>female</a:t>
            </a:r>
            <a:r>
              <a:rPr lang="es-MX" dirty="0"/>
              <a:t>;</a:t>
            </a:r>
            <a:r>
              <a:rPr lang="es-MX" dirty="0" smtClean="0"/>
              <a:t> 3 </a:t>
            </a:r>
            <a:r>
              <a:rPr lang="es-MX" dirty="0" err="1" smtClean="0"/>
              <a:t>male</a:t>
            </a:r>
            <a:r>
              <a:rPr lang="es-MX" dirty="0" smtClean="0"/>
              <a:t>)</a:t>
            </a:r>
          </a:p>
          <a:p>
            <a:endParaRPr lang="es-MX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6552" y="-27384"/>
            <a:ext cx="10549596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047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635896" y="404664"/>
            <a:ext cx="5356225" cy="715665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solidFill>
                  <a:schemeClr val="tx1"/>
                </a:solidFill>
              </a:rPr>
              <a:t>Methodology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Students </a:t>
            </a:r>
            <a:r>
              <a:rPr lang="en-GB" dirty="0"/>
              <a:t>were encouraged to input a 200-word weekly reflection </a:t>
            </a:r>
            <a:r>
              <a:rPr lang="en-GB" dirty="0" smtClean="0"/>
              <a:t>(in English) on module content on a </a:t>
            </a:r>
            <a:r>
              <a:rPr lang="en-GB" u="sng" dirty="0" smtClean="0"/>
              <a:t>private</a:t>
            </a:r>
            <a:r>
              <a:rPr lang="en-GB" dirty="0" smtClean="0"/>
              <a:t> </a:t>
            </a:r>
            <a:r>
              <a:rPr lang="en-GB" dirty="0"/>
              <a:t>VLE Journal </a:t>
            </a:r>
            <a:endParaRPr lang="en-GB" dirty="0" smtClean="0"/>
          </a:p>
          <a:p>
            <a:pPr lvl="1"/>
            <a:r>
              <a:rPr lang="en-GB" dirty="0" smtClean="0">
                <a:solidFill>
                  <a:schemeClr val="tx1"/>
                </a:solidFill>
              </a:rPr>
              <a:t>a</a:t>
            </a:r>
            <a:r>
              <a:rPr lang="en-GB" dirty="0">
                <a:solidFill>
                  <a:schemeClr val="tx1"/>
                </a:solidFill>
              </a:rPr>
              <a:t>) the aspects they found </a:t>
            </a:r>
            <a:r>
              <a:rPr lang="en-GB" dirty="0" smtClean="0">
                <a:solidFill>
                  <a:schemeClr val="tx1"/>
                </a:solidFill>
              </a:rPr>
              <a:t>easy;</a:t>
            </a:r>
          </a:p>
          <a:p>
            <a:pPr lvl="1"/>
            <a:r>
              <a:rPr lang="en-GB" dirty="0" smtClean="0">
                <a:solidFill>
                  <a:schemeClr val="tx1"/>
                </a:solidFill>
              </a:rPr>
              <a:t>b) challenges and why; and</a:t>
            </a:r>
          </a:p>
          <a:p>
            <a:pPr lvl="1"/>
            <a:r>
              <a:rPr lang="en-GB" dirty="0" smtClean="0">
                <a:solidFill>
                  <a:schemeClr val="tx1"/>
                </a:solidFill>
              </a:rPr>
              <a:t>c) action </a:t>
            </a:r>
            <a:r>
              <a:rPr lang="en-GB" dirty="0">
                <a:solidFill>
                  <a:schemeClr val="tx1"/>
                </a:solidFill>
              </a:rPr>
              <a:t>points for </a:t>
            </a:r>
            <a:r>
              <a:rPr lang="en-GB" dirty="0" smtClean="0">
                <a:solidFill>
                  <a:schemeClr val="tx1"/>
                </a:solidFill>
              </a:rPr>
              <a:t>improvement</a:t>
            </a:r>
          </a:p>
          <a:p>
            <a:endParaRPr lang="en-GB" dirty="0" smtClean="0"/>
          </a:p>
          <a:p>
            <a:r>
              <a:rPr lang="en-GB" dirty="0" smtClean="0"/>
              <a:t>Tutor would compile students’ reflections weekly and report general feedback to all students</a:t>
            </a:r>
          </a:p>
          <a:p>
            <a:pPr lvl="1"/>
            <a:r>
              <a:rPr lang="en-GB" dirty="0" smtClean="0">
                <a:solidFill>
                  <a:schemeClr val="tx1"/>
                </a:solidFill>
              </a:rPr>
              <a:t>By describing what the group found easy, difficult and studying strategies as well as further studying resources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6552" y="-27384"/>
            <a:ext cx="10549596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047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4232" y="293784"/>
            <a:ext cx="5200256" cy="758952"/>
          </a:xfrm>
        </p:spPr>
        <p:txBody>
          <a:bodyPr/>
          <a:lstStyle/>
          <a:p>
            <a:r>
              <a:rPr lang="en-GB" dirty="0" smtClean="0"/>
              <a:t>Evaluation criteria: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/>
              <a:t>7 entries needed (1 each week) (20%) </a:t>
            </a:r>
          </a:p>
          <a:p>
            <a:r>
              <a:rPr lang="en-GB" dirty="0"/>
              <a:t>Quality of </a:t>
            </a:r>
            <a:r>
              <a:rPr lang="en-GB" dirty="0" smtClean="0"/>
              <a:t>contribution (reflections &gt; </a:t>
            </a:r>
            <a:r>
              <a:rPr lang="en-GB" dirty="0"/>
              <a:t>have you made thoughtful and relevant points in an orderly way</a:t>
            </a:r>
            <a:r>
              <a:rPr lang="en-GB" dirty="0" smtClean="0"/>
              <a:t>?) </a:t>
            </a:r>
            <a:r>
              <a:rPr lang="en-GB" dirty="0"/>
              <a:t>(50%) </a:t>
            </a:r>
          </a:p>
          <a:p>
            <a:r>
              <a:rPr lang="en-GB" dirty="0"/>
              <a:t>Clarity of action points (30%) </a:t>
            </a:r>
          </a:p>
          <a:p>
            <a:r>
              <a:rPr lang="en-GB" dirty="0"/>
              <a:t>Total = 100%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570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148064" y="404664"/>
            <a:ext cx="3844057" cy="715665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b="1" dirty="0" smtClean="0">
                <a:solidFill>
                  <a:schemeClr val="tx1"/>
                </a:solidFill>
              </a:rPr>
              <a:t>Useful tool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/>
            <a:r>
              <a:rPr lang="en-GB" dirty="0" smtClean="0"/>
              <a:t> Tutor</a:t>
            </a:r>
          </a:p>
          <a:p>
            <a:pPr marL="274320" lvl="1" indent="0"/>
            <a:r>
              <a:rPr lang="en-GB" dirty="0" smtClean="0">
                <a:solidFill>
                  <a:schemeClr val="tx1"/>
                </a:solidFill>
              </a:rPr>
              <a:t> Continuous re-evaluation of teaching practice </a:t>
            </a:r>
          </a:p>
          <a:p>
            <a:pPr marL="274320" lvl="1" indent="0"/>
            <a:r>
              <a:rPr lang="en-GB" dirty="0" smtClean="0">
                <a:solidFill>
                  <a:schemeClr val="tx1"/>
                </a:solidFill>
              </a:rPr>
              <a:t> Continuous dialogue with students </a:t>
            </a:r>
          </a:p>
          <a:p>
            <a:pPr marL="274320" lvl="1" indent="0"/>
            <a:r>
              <a:rPr lang="en-GB" dirty="0" smtClean="0">
                <a:solidFill>
                  <a:schemeClr val="tx1"/>
                </a:solidFill>
              </a:rPr>
              <a:t> Excellent end of year student feedback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/>
            <a:r>
              <a:rPr lang="en-GB" dirty="0" smtClean="0">
                <a:solidFill>
                  <a:schemeClr val="tx1"/>
                </a:solidFill>
              </a:rPr>
              <a:t> Students</a:t>
            </a:r>
          </a:p>
          <a:p>
            <a:pPr marL="274320" lvl="1" indent="0"/>
            <a:r>
              <a:rPr lang="en-GB" dirty="0" smtClean="0">
                <a:solidFill>
                  <a:schemeClr val="tx1"/>
                </a:solidFill>
              </a:rPr>
              <a:t> It promotes independent learning (transferable skill)</a:t>
            </a:r>
          </a:p>
          <a:p>
            <a:pPr marL="274320" lvl="1" indent="0"/>
            <a:r>
              <a:rPr lang="en-GB" dirty="0" smtClean="0">
                <a:solidFill>
                  <a:schemeClr val="tx1"/>
                </a:solidFill>
              </a:rPr>
              <a:t> Puts them in control of their own learning (weaknesses and how to tackle these)</a:t>
            </a:r>
          </a:p>
          <a:p>
            <a:pPr marL="274320" lvl="1" indent="0"/>
            <a:r>
              <a:rPr lang="en-GB" dirty="0" smtClean="0">
                <a:solidFill>
                  <a:schemeClr val="tx1"/>
                </a:solidFill>
              </a:rPr>
              <a:t> Awareness of others' studying strategies</a:t>
            </a:r>
          </a:p>
          <a:p>
            <a:pPr marL="0" indent="0">
              <a:buNone/>
            </a:pPr>
            <a:r>
              <a:rPr lang="en-GB" dirty="0" smtClean="0"/>
              <a:t>	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6552" y="-27384"/>
            <a:ext cx="10549596" cy="576064"/>
          </a:xfrm>
          <a:prstGeom prst="rect">
            <a:avLst/>
          </a:prstGeom>
        </p:spPr>
      </p:pic>
      <p:sp>
        <p:nvSpPr>
          <p:cNvPr id="7" name="Right Arrow 6">
            <a:hlinkClick r:id="rId4" action="ppaction://hlinksldjump"/>
          </p:cNvPr>
          <p:cNvSpPr/>
          <p:nvPr/>
        </p:nvSpPr>
        <p:spPr>
          <a:xfrm>
            <a:off x="5652120" y="2420888"/>
            <a:ext cx="28803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ight Arrow 9">
            <a:hlinkClick r:id="rId5" action="ppaction://hlinksldjump"/>
          </p:cNvPr>
          <p:cNvSpPr/>
          <p:nvPr/>
        </p:nvSpPr>
        <p:spPr>
          <a:xfrm>
            <a:off x="7164288" y="2060848"/>
            <a:ext cx="28803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ight Arrow 10">
            <a:hlinkClick r:id="rId6" action="ppaction://hlinksldjump"/>
          </p:cNvPr>
          <p:cNvSpPr/>
          <p:nvPr/>
        </p:nvSpPr>
        <p:spPr>
          <a:xfrm>
            <a:off x="6300192" y="2852936"/>
            <a:ext cx="28803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ight Arrow 11">
            <a:hlinkClick r:id="rId7" action="ppaction://hlinksldjump"/>
          </p:cNvPr>
          <p:cNvSpPr/>
          <p:nvPr/>
        </p:nvSpPr>
        <p:spPr>
          <a:xfrm>
            <a:off x="8028384" y="4149080"/>
            <a:ext cx="28803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ight Arrow 12">
            <a:hlinkClick r:id="rId8" action="ppaction://hlinksldjump"/>
          </p:cNvPr>
          <p:cNvSpPr/>
          <p:nvPr/>
        </p:nvSpPr>
        <p:spPr>
          <a:xfrm>
            <a:off x="4067944" y="4869160"/>
            <a:ext cx="28803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ight Arrow 13">
            <a:hlinkClick r:id="rId9" action="ppaction://hlinksldjump"/>
          </p:cNvPr>
          <p:cNvSpPr/>
          <p:nvPr/>
        </p:nvSpPr>
        <p:spPr>
          <a:xfrm>
            <a:off x="6516216" y="5301208"/>
            <a:ext cx="28803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097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275856" y="404664"/>
            <a:ext cx="5716265" cy="715665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Rethinking the Imperative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GB" dirty="0" smtClean="0"/>
              <a:t>“I </a:t>
            </a:r>
            <a:r>
              <a:rPr lang="en-GB" dirty="0"/>
              <a:t>found the conjugations of the imperative mood confusing </a:t>
            </a:r>
            <a:r>
              <a:rPr lang="en-GB" i="1" dirty="0"/>
              <a:t>as it is different to English, French and German</a:t>
            </a:r>
            <a:r>
              <a:rPr lang="en-GB" dirty="0"/>
              <a:t>. </a:t>
            </a:r>
            <a:r>
              <a:rPr lang="en-GB" b="1" dirty="0"/>
              <a:t>Possibly I would have understood it more if I had learned the conjugations on their own, rather than frequent comparison to the subjunctive.</a:t>
            </a:r>
            <a:r>
              <a:rPr lang="en-GB" dirty="0"/>
              <a:t> I will therefore keep attempting to memorise the endings and practise them contextually</a:t>
            </a:r>
            <a:r>
              <a:rPr lang="en-GB" dirty="0" smtClean="0"/>
              <a:t>.”</a:t>
            </a:r>
            <a:endParaRPr lang="en-GB" dirty="0"/>
          </a:p>
          <a:p>
            <a:endParaRPr lang="es-MX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6552" y="-27384"/>
            <a:ext cx="10549596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865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University of York powerpoint design</Template>
  <TotalTime>8232</TotalTime>
  <Words>885</Words>
  <Application>Microsoft Office PowerPoint</Application>
  <PresentationFormat>On-screen Show (4:3)</PresentationFormat>
  <Paragraphs>153</Paragraphs>
  <Slides>25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Civic</vt:lpstr>
      <vt:lpstr>1_Civic</vt:lpstr>
      <vt:lpstr>PowerPoint Presentation</vt:lpstr>
      <vt:lpstr>Outline</vt:lpstr>
      <vt:lpstr>Background</vt:lpstr>
      <vt:lpstr>About Ab initio language skills</vt:lpstr>
      <vt:lpstr>Student profile</vt:lpstr>
      <vt:lpstr>Methodology</vt:lpstr>
      <vt:lpstr>Evaluation criteria:</vt:lpstr>
      <vt:lpstr>Useful tool</vt:lpstr>
      <vt:lpstr>Rethinking the Imperative</vt:lpstr>
      <vt:lpstr>Rethinking the imperfect subjunctive</vt:lpstr>
      <vt:lpstr>Continuous dialogue with students</vt:lpstr>
      <vt:lpstr>End of year feedback</vt:lpstr>
      <vt:lpstr>Student (example 1)</vt:lpstr>
      <vt:lpstr>Student (example 2)</vt:lpstr>
      <vt:lpstr>Awareness of studying strategies</vt:lpstr>
      <vt:lpstr>Did you find the journal useful? (Yes 7/8)</vt:lpstr>
      <vt:lpstr>How did the journal help you?</vt:lpstr>
      <vt:lpstr>Topics students found easy to learn</vt:lpstr>
      <vt:lpstr>Topics students found challenging</vt:lpstr>
      <vt:lpstr>Students’ favourite tools</vt:lpstr>
      <vt:lpstr>Most popular studying strategies</vt:lpstr>
      <vt:lpstr>My reflections</vt:lpstr>
      <vt:lpstr>PowerPoint Presentation</vt:lpstr>
      <vt:lpstr>How could I improve it?</vt:lpstr>
      <vt:lpstr>PowerPoint Presentation</vt:lpstr>
    </vt:vector>
  </TitlesOfParts>
  <Company>University of York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mm540</dc:creator>
  <cp:lastModifiedBy>Nash S.</cp:lastModifiedBy>
  <cp:revision>271</cp:revision>
  <cp:lastPrinted>2014-06-24T09:20:50Z</cp:lastPrinted>
  <dcterms:created xsi:type="dcterms:W3CDTF">2006-10-09T13:50:57Z</dcterms:created>
  <dcterms:modified xsi:type="dcterms:W3CDTF">2014-07-11T15:33:55Z</dcterms:modified>
</cp:coreProperties>
</file>